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71" r:id="rId2"/>
    <p:sldId id="258" r:id="rId3"/>
    <p:sldId id="276" r:id="rId4"/>
    <p:sldId id="275" r:id="rId5"/>
    <p:sldId id="277" r:id="rId6"/>
    <p:sldId id="281" r:id="rId7"/>
    <p:sldId id="309" r:id="rId8"/>
    <p:sldId id="310" r:id="rId9"/>
    <p:sldId id="312" r:id="rId10"/>
    <p:sldId id="279" r:id="rId11"/>
    <p:sldId id="280" r:id="rId12"/>
    <p:sldId id="290" r:id="rId13"/>
    <p:sldId id="283" r:id="rId14"/>
    <p:sldId id="311" r:id="rId15"/>
    <p:sldId id="364" r:id="rId16"/>
    <p:sldId id="363" r:id="rId17"/>
    <p:sldId id="366" r:id="rId18"/>
    <p:sldId id="365" r:id="rId19"/>
    <p:sldId id="313" r:id="rId20"/>
    <p:sldId id="315" r:id="rId21"/>
    <p:sldId id="307" r:id="rId22"/>
    <p:sldId id="300" r:id="rId23"/>
    <p:sldId id="326" r:id="rId24"/>
    <p:sldId id="329" r:id="rId25"/>
    <p:sldId id="331" r:id="rId26"/>
    <p:sldId id="332" r:id="rId27"/>
    <p:sldId id="333" r:id="rId28"/>
    <p:sldId id="334" r:id="rId29"/>
    <p:sldId id="335" r:id="rId30"/>
    <p:sldId id="325" r:id="rId31"/>
    <p:sldId id="346" r:id="rId32"/>
    <p:sldId id="353" r:id="rId33"/>
    <p:sldId id="356" r:id="rId34"/>
    <p:sldId id="358" r:id="rId35"/>
    <p:sldId id="359" r:id="rId36"/>
    <p:sldId id="367" r:id="rId37"/>
    <p:sldId id="368" r:id="rId38"/>
    <p:sldId id="360" r:id="rId39"/>
    <p:sldId id="343" r:id="rId40"/>
    <p:sldId id="344" r:id="rId41"/>
    <p:sldId id="348" r:id="rId42"/>
    <p:sldId id="349" r:id="rId43"/>
    <p:sldId id="264" r:id="rId44"/>
    <p:sldId id="362" r:id="rId45"/>
    <p:sldId id="298" r:id="rId46"/>
    <p:sldId id="299" r:id="rId47"/>
    <p:sldId id="357" r:id="rId48"/>
    <p:sldId id="355" r:id="rId49"/>
    <p:sldId id="354" r:id="rId50"/>
    <p:sldId id="328" r:id="rId51"/>
    <p:sldId id="318" r:id="rId52"/>
    <p:sldId id="323" r:id="rId53"/>
    <p:sldId id="321" r:id="rId54"/>
    <p:sldId id="316" r:id="rId55"/>
    <p:sldId id="317" r:id="rId56"/>
    <p:sldId id="306" r:id="rId57"/>
    <p:sldId id="303" r:id="rId58"/>
    <p:sldId id="350" r:id="rId59"/>
    <p:sldId id="351" r:id="rId60"/>
    <p:sldId id="352" r:id="rId61"/>
    <p:sldId id="282" r:id="rId62"/>
    <p:sldId id="339" r:id="rId63"/>
    <p:sldId id="340" r:id="rId64"/>
    <p:sldId id="338" r:id="rId65"/>
    <p:sldId id="341" r:id="rId66"/>
    <p:sldId id="342" r:id="rId67"/>
    <p:sldId id="294" r:id="rId68"/>
    <p:sldId id="297" r:id="rId69"/>
    <p:sldId id="288" r:id="rId70"/>
    <p:sldId id="284" r:id="rId71"/>
    <p:sldId id="292" r:id="rId72"/>
    <p:sldId id="293" r:id="rId73"/>
    <p:sldId id="291" r:id="rId74"/>
    <p:sldId id="287" r:id="rId75"/>
    <p:sldId id="286" r:id="rId76"/>
    <p:sldId id="285" r:id="rId77"/>
    <p:sldId id="274" r:id="rId78"/>
    <p:sldId id="270" r:id="rId79"/>
    <p:sldId id="266" r:id="rId80"/>
    <p:sldId id="262" r:id="rId81"/>
    <p:sldId id="257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BD3"/>
    <a:srgbClr val="CDC7B6"/>
    <a:srgbClr val="886714"/>
    <a:srgbClr val="2B3641"/>
    <a:srgbClr val="2D3844"/>
    <a:srgbClr val="6197D8"/>
    <a:srgbClr val="5D5344"/>
    <a:srgbClr val="790AFB"/>
    <a:srgbClr val="9483C3"/>
    <a:srgbClr val="450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5E01-5FD7-46B4-B72F-1B3CD89A2B37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804DC-65DE-4B46-BBBA-8F869196E3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507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6806-D62C-DDDF-48A7-9AB948A7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F8A095-1CB6-9C46-79AF-144DBBCB4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713038-4ABE-AC8A-AA36-092D68F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14A7F2-0ED3-C014-C737-BCD14D8DBA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33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D59CA-918B-A1BF-29B0-36F8AA21D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59B769-052C-5E55-F91C-7A709F73AB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EAEA8D-03EE-CC9E-3ABF-1EB7A3784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C7CDF-52D6-906E-25F3-0612C569A0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271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1FD9-2B65-9E4A-DE24-30C8F779C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F8235-A30B-A489-67B3-36BDED8E8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48BB8E-94EA-AB1A-118B-8D0E6D69A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A531B9-1157-9A90-4B34-B8A1A49329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26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78B7-800A-CE48-745B-7B664D759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75230-6F9B-3055-5B0F-EEAF8D153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4F2344-B5E7-567D-25F5-224E7D0F5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1F4683-3A90-72C6-1F43-E0A83CBB19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55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44F3-2FC9-540F-1244-2D12CEB689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D011A5-F79F-2D3A-06EA-9A697361A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6B887B-F3AE-0838-6158-38D29FFFE4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8A7370-40AC-2FEA-3373-FFAEE800C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182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75B0-8598-D592-FD7E-ED01C2933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497F4F-8CDE-CCF5-797F-1F4B91DF5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3E3B31-F0AE-1AD1-00F1-C8B95202D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FF3CB-9A92-CFA1-EF77-2C8CAA2A8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28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A395B-751A-DC55-34B6-042BC5699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4B4E5-43CD-48F5-A793-11043F35CC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3BBE24F-55EC-C4A6-EAC0-A673F8DA0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63D5F8-0BE5-A301-9938-43CBF8352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513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3B363-90CF-F8D6-4BE5-FAD5073DE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C294F4-418A-7560-DAA3-BD1254A19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13399D6-FC9D-E2F2-C237-6ED8141B84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1E82-0C9B-52BF-F503-1D204DB7F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45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C9DD1-A8A7-DF04-D360-7B77811B2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E61C25-E76E-A5E9-4713-A3779FFA77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F6DD4-31A8-8E4D-B7A8-6D482A2A9A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C62878-C393-6E3E-2EF5-E6D83658C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42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67259-6466-6E53-785B-AEF3A2F04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862E5F-302E-A71B-9930-CAA576BAA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06A770-173C-C471-3DFF-BD018E0C6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9C877-D078-59F3-3D0A-F844F74FDA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30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5058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FFF36-6B5F-4D96-EE12-58511DB4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623AEB-4AC5-53AC-829F-2EE095663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9D4573-5B61-BAA8-4D5D-54B3B4A31C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A5B6DE-50D8-C6A5-B473-B7C0C5E71E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768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09C7-CB35-CFFB-E3E3-386AD5D33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EE71192-56F4-64DD-FA39-2A496A2DE1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FEA83E-12FF-7AB4-A60B-DE2101F26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71E40D-5F74-3662-45A7-269BF0351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19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87F17-C0A2-9AA4-5ACD-574ABDC2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C06155-47EB-C338-47EB-413EC0744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4BA5E-3044-640E-3015-6DFB76E8B5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3DA7AE-FE95-1355-A862-DBA4A7BB22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191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AF65F-457E-62A3-ABA0-3318804A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276D-5495-1027-95C4-6B46184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B56BE-0769-AFB9-F5AC-8415178C8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3B45DA-A927-916C-499F-BFB64237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786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25CB1-2F14-EC4B-5B45-2D1B144C2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98B3C5-6792-9D1F-37A6-FDAB2BD94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C38E8E-8B09-42CB-4D22-8402532A4F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545DFE-2CD3-F425-317A-40F38D83AF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92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D1B2A-9A9B-0EE0-2B43-24099ED0E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06B0000-9811-DB2C-6581-C85ECED433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F2DC8-6F16-8D62-E51D-A132CAFBCD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B8D169-329A-7B64-84DF-178929FDC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644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8D3F9-4C0F-DF96-3A23-E9A265774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CA1895-237E-AA5D-503C-3ED9CD8D6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78229B-A579-2702-656A-7C937176D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03278-1958-B2D0-7C27-8CDAB86D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0041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75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C5498-0300-F7F9-DBF9-6F893B036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DA6C58-DBCF-630E-8F0F-64B987357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F052DD-9146-FD99-7138-31B8FDBD9F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204D2A-6154-B350-5CCA-ED5167200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45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296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42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33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311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540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A2E5C-F3C1-3908-97DA-F6D8F2448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7C1442-0674-4FE8-F47C-6FF8FA92DE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832F71-3CEA-5459-94DD-61B539131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0FD437-6C15-E026-5B4B-FD918D3D5D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035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8D08A-4AEA-DE50-32DB-BEF90B92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7B3606-8E27-1DA9-5EF8-6B435D28CB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FA3718-92EE-44D9-1EA5-3518AECF8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F8784-C749-7B47-7436-03135E1FE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328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61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179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46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94E65-E5B2-90C0-793E-F987152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93DCC9-89D3-B1D5-EF9B-91C96CB638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17E582B-4BFF-60AA-3B76-E0A6A76F2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DE5205-0FC5-E750-7570-66169B689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B804DC-65DE-4B46-BBBA-8F869196E3C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947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33AB9-9229-47D8-8FF7-00509E2E3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BBB82E-31F1-414B-88F8-7C1F79FEA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D42B58-9C78-4FB4-A8A2-47F873A7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7688F3-9733-4D30-87C0-2EB4F3425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5CDCE5-6C43-48CF-82C9-D466D1D5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67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4817-76B2-4B87-8DD2-B9EA8065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D37EBC-30F4-417F-B7ED-AD7FA40C4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134EBA-F0EF-450E-AF2B-D875918E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27BAFD-B453-47FD-84AA-AF662DCB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49FCB0-AB8D-49F9-A737-380EB66A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30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5F22FC-AB60-48CE-B603-E69CC4AB5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7A8DF8-3145-4431-9128-BF509750C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16048-BDE6-4A9F-8EA8-6037CCAEC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77354A-F6C1-410C-9801-119EEFF7F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4A3303-5B35-42BD-B22C-0ABB97D9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6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3D9FF-8B7C-4186-BFD6-0AFD5EE1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1813D6-46E8-4398-B2CA-38A2385A2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F8ED7-EC0B-416D-8F78-F45267526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5279F7-2E0F-4F2F-A5ED-A17FCA70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44202-4066-473E-BD52-47D6FF0C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5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E0C9C-CDC8-46BC-B68C-7AE8E187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20277B-7B4B-424C-8858-85CE91609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62058-241F-433F-9918-1802F909C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EC7796-FDE6-46B7-AD23-D95E0972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4FDF4-0250-4335-A3D9-1EC01D80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8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58A04-016E-40E9-BF7D-C1021B33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6EA41A-0EC1-4BF0-8C7E-2D80F8259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D1674E-D288-4A9C-B813-B70868528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D60A9B-F96C-45F5-8609-8180A316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97BAAA-AC49-4078-9584-059FEC574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66BDCF-7710-4B6B-B41E-C4B0539D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4428A-3CEC-4281-8AF7-3BC1207D4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4CDF6-3D03-4C25-8F43-41D932B578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0DDCF4-3F56-4172-A24D-04B7FC19B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EE1B09-0E27-4E0B-92ED-B08D3C64C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661491-8878-47DC-96EF-8608F40705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970E2D4-E07C-4D91-B91C-CB6DF34AF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7A8911-AF42-4841-B68E-5413783FE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93D1E64-829A-41AD-A379-338F4981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99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27B17-41A6-44E5-A731-E0F9FC2E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D74593-215A-4ABD-AEA3-DC48B088C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C9685B-857D-4985-84DB-1455C804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936845-1C7D-43C1-9A1C-8DBC3C15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1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F4D50D5-D168-4EBE-9DC4-12BD4BECA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7D71BB-6118-4278-B8DC-59F4ED07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EC43FB-477F-4978-9560-6181364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02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537FF5-D910-478D-807C-647EC4B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32EB5-FA7B-4218-A334-E21A5780E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22DCC-4AFB-47D6-ACF5-0E89406CD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055D52-B8BE-4C4F-85E4-C7F8E7C59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516189-8FF6-44AA-AE84-5A60C41CD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93F115-1CE3-457B-8B07-E26B4549D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E9AC6-6385-42CF-8F6B-731BE6F8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DC28EF-455B-491C-96A1-02A15D3F56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952B63-CABB-49F6-AD67-419389C1B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3D018F-AE57-4E83-94BE-D6DCCC09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FB0B7-0BBB-42B4-B76F-A05259728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3F6AF5-FF2E-4B85-8CD9-DE058ABD7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016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EDE480-DF2E-47FE-871B-F286C142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52EBF4-C8B0-48AA-8898-27983C73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6B7A4-EF6B-4CFD-9E51-0F3CDEE7C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E2A34-CEDE-40CD-B7B3-9608A3D82CA8}" type="datetimeFigureOut">
              <a:rPr lang="ko-KR" altLang="en-US" smtClean="0"/>
              <a:t>2024-11-15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1EC4C1-46A5-44A1-96CB-FB3A75D64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0D7AF-6D71-47A8-997F-2403AFB7E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177BB-78DD-4854-AA90-8BB1B0791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568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12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7B7331C5-D707-4D75-BAF5-164A1B2F901B}"/>
              </a:ext>
            </a:extLst>
          </p:cNvPr>
          <p:cNvSpPr/>
          <p:nvPr/>
        </p:nvSpPr>
        <p:spPr>
          <a:xfrm>
            <a:off x="3454399" y="-5146"/>
            <a:ext cx="873760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- 나무위키">
            <a:extLst>
              <a:ext uri="{FF2B5EF4-FFF2-40B4-BE49-F238E27FC236}">
                <a16:creationId xmlns:a16="http://schemas.microsoft.com/office/drawing/2014/main" id="{5A2B20D2-72EA-4D2F-BD2A-424E0C3C1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1" y="2013565"/>
            <a:ext cx="3146183" cy="78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CAF278-7E48-4E33-8EF1-33A2B6F37BCC}"/>
              </a:ext>
            </a:extLst>
          </p:cNvPr>
          <p:cNvSpPr txBox="1"/>
          <p:nvPr/>
        </p:nvSpPr>
        <p:spPr>
          <a:xfrm>
            <a:off x="0" y="2955539"/>
            <a:ext cx="4499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신규 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PVP 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콘텐츠 기획서</a:t>
            </a:r>
            <a:b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</a:b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‘</a:t>
            </a:r>
            <a:r>
              <a:rPr lang="ko-KR" altLang="en-US" sz="4000" b="1" dirty="0" err="1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비브린</a:t>
            </a:r>
            <a:r>
              <a:rPr lang="ko-KR" altLang="en-US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 큐브</a:t>
            </a:r>
            <a:r>
              <a:rPr lang="en-US" altLang="ko-KR" sz="4000" b="1" dirty="0">
                <a:gradFill>
                  <a:gsLst>
                    <a:gs pos="30000">
                      <a:srgbClr val="FAEBD3"/>
                    </a:gs>
                    <a:gs pos="55000">
                      <a:srgbClr val="CA7349"/>
                    </a:gs>
                    <a:gs pos="81000">
                      <a:srgbClr val="F3AF6D"/>
                    </a:gs>
                    <a:gs pos="100000">
                      <a:srgbClr val="F8EBDE"/>
                    </a:gs>
                  </a:gsLst>
                  <a:lin ang="5400000" scaled="1"/>
                </a:gradFill>
                <a:latin typeface="빛의 계승자 Bold" panose="020B0600000101010101" pitchFamily="50" charset="-127"/>
                <a:ea typeface="빛의 계승자 Bold" panose="020B0600000101010101" pitchFamily="50" charset="-127"/>
              </a:rPr>
              <a:t>’</a:t>
            </a:r>
            <a:endParaRPr lang="ko-KR" altLang="en-US" sz="4000" b="1" dirty="0">
              <a:gradFill>
                <a:gsLst>
                  <a:gs pos="30000">
                    <a:srgbClr val="FAEBD3"/>
                  </a:gs>
                  <a:gs pos="55000">
                    <a:srgbClr val="CA7349"/>
                  </a:gs>
                  <a:gs pos="81000">
                    <a:srgbClr val="F3AF6D"/>
                  </a:gs>
                  <a:gs pos="100000">
                    <a:srgbClr val="F8EBDE"/>
                  </a:gs>
                </a:gsLst>
                <a:lin ang="5400000" scaled="1"/>
              </a:gradFill>
              <a:latin typeface="빛의 계승자 Bold" panose="020B0600000101010101" pitchFamily="50" charset="-127"/>
              <a:ea typeface="빛의 계승자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AC979-5446-4C5A-89C2-E683ECD8B537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</p:spTree>
    <p:extLst>
      <p:ext uri="{BB962C8B-B14F-4D97-AF65-F5344CB8AC3E}">
        <p14:creationId xmlns:p14="http://schemas.microsoft.com/office/powerpoint/2010/main" val="3780065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D0A08C-7356-457A-B19A-1BCD457ABE1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등장하는 콘텐츠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BDBB8B-5113-4624-8CC6-75D335B62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759" y="1497701"/>
            <a:ext cx="7434482" cy="36681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4AE58C9-4F53-4B55-A553-6A044824A070}"/>
              </a:ext>
            </a:extLst>
          </p:cNvPr>
          <p:cNvSpPr txBox="1"/>
          <p:nvPr/>
        </p:nvSpPr>
        <p:spPr>
          <a:xfrm>
            <a:off x="266700" y="5360299"/>
            <a:ext cx="10348888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거의 모든 기존 콘텐츠가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관문만 플레이합니다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등장하는 콘텐츠와 관문은 랜덤입니다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0983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8180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4"/>
            <a:ext cx="4357603" cy="244897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067300" y="1465803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99" y="4129961"/>
            <a:ext cx="4357604" cy="2491250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5067300" y="4129961"/>
            <a:ext cx="6858000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75CA8-3EF7-632B-9900-5E03F81654AC}"/>
              </a:ext>
            </a:extLst>
          </p:cNvPr>
          <p:cNvSpPr/>
          <p:nvPr/>
        </p:nvSpPr>
        <p:spPr>
          <a:xfrm>
            <a:off x="266700" y="1465803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9C9E8F-2D6B-4230-0817-36D6F4AF5CAE}"/>
              </a:ext>
            </a:extLst>
          </p:cNvPr>
          <p:cNvSpPr txBox="1"/>
          <p:nvPr/>
        </p:nvSpPr>
        <p:spPr>
          <a:xfrm>
            <a:off x="266700" y="1469465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CC5BA-D055-4121-BFA9-9960C26120E5}"/>
              </a:ext>
            </a:extLst>
          </p:cNvPr>
          <p:cNvSpPr/>
          <p:nvPr/>
        </p:nvSpPr>
        <p:spPr>
          <a:xfrm>
            <a:off x="266700" y="4126299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AADB5F-4A14-A7D0-8AEA-3D283CBA2205}"/>
              </a:ext>
            </a:extLst>
          </p:cNvPr>
          <p:cNvSpPr txBox="1"/>
          <p:nvPr/>
        </p:nvSpPr>
        <p:spPr>
          <a:xfrm>
            <a:off x="266700" y="4129961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610780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61440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DB889-2B76-4AEA-BF0B-7E141C87D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465803"/>
            <a:ext cx="4067175" cy="80591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C42C08-E502-4D56-837D-BCD713C691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05" t="2758" r="4163" b="2528"/>
          <a:stretch/>
        </p:blipFill>
        <p:spPr>
          <a:xfrm>
            <a:off x="266700" y="2512175"/>
            <a:ext cx="4067175" cy="2814103"/>
          </a:xfrm>
          <a:prstGeom prst="rect">
            <a:avLst/>
          </a:prstGeom>
          <a:ln>
            <a:solidFill>
              <a:srgbClr val="FAEBD3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D5A7A0F-1F03-4BBA-9196-14CE522E01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99" y="5566737"/>
            <a:ext cx="4067175" cy="791782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AB69D73D-19B1-494E-8754-34EDB98F7D1D}"/>
              </a:ext>
            </a:extLst>
          </p:cNvPr>
          <p:cNvSpPr/>
          <p:nvPr/>
        </p:nvSpPr>
        <p:spPr>
          <a:xfrm>
            <a:off x="4519613" y="1465803"/>
            <a:ext cx="247650" cy="4899781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0FEA05-3EFB-443E-AAB9-3875E6833E3E}"/>
              </a:ext>
            </a:extLst>
          </p:cNvPr>
          <p:cNvSpPr txBox="1"/>
          <p:nvPr/>
        </p:nvSpPr>
        <p:spPr>
          <a:xfrm>
            <a:off x="4953000" y="1463748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미완료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클릭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A6869C-0EBB-4B55-898E-2C1928F47EB7}"/>
              </a:ext>
            </a:extLst>
          </p:cNvPr>
          <p:cNvSpPr txBox="1"/>
          <p:nvPr/>
        </p:nvSpPr>
        <p:spPr>
          <a:xfrm>
            <a:off x="4953001" y="3145430"/>
            <a:ext cx="6972299" cy="16296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 저널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수락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통해 퀘스트를 받을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차원여행자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메피토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NPC’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간단한 대화를 통해 클리어하는 가이드 퀘스트 형식입니다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‘[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자세한 내용은 해당 기획서에서 다루지 않습니다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7171CC-5E65-4CD9-B609-D475DAFBFC71}"/>
              </a:ext>
            </a:extLst>
          </p:cNvPr>
          <p:cNvSpPr txBox="1"/>
          <p:nvPr/>
        </p:nvSpPr>
        <p:spPr>
          <a:xfrm>
            <a:off x="4953000" y="5566737"/>
            <a:ext cx="6972299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완료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63ADD31-C32B-46CB-981B-B90887FB17B6}"/>
              </a:ext>
            </a:extLst>
          </p:cNvPr>
          <p:cNvCxnSpPr>
            <a:cxnSpLocks/>
          </p:cNvCxnSpPr>
          <p:nvPr/>
        </p:nvCxnSpPr>
        <p:spPr>
          <a:xfrm>
            <a:off x="4619625" y="227171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FE9FDA6-BEDF-420E-9C7B-DE715C0A6D3E}"/>
              </a:ext>
            </a:extLst>
          </p:cNvPr>
          <p:cNvCxnSpPr>
            <a:cxnSpLocks/>
          </p:cNvCxnSpPr>
          <p:nvPr/>
        </p:nvCxnSpPr>
        <p:spPr>
          <a:xfrm>
            <a:off x="4619625" y="5325656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33CDD5-486E-47CA-8B92-109AFD97129C}"/>
              </a:ext>
            </a:extLst>
          </p:cNvPr>
          <p:cNvSpPr txBox="1"/>
          <p:nvPr/>
        </p:nvSpPr>
        <p:spPr>
          <a:xfrm>
            <a:off x="8993985" y="1407756"/>
            <a:ext cx="1738310" cy="2154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800" i="1" u="sng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Quest ID : 114452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5E4D2CB-A970-4440-BA3A-D7F5CA4878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172"/>
          <a:stretch/>
        </p:blipFill>
        <p:spPr>
          <a:xfrm>
            <a:off x="6095999" y="1371483"/>
            <a:ext cx="1251800" cy="2001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525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463D60-D2F4-E802-F587-4F1311BEF540}"/>
              </a:ext>
            </a:extLst>
          </p:cNvPr>
          <p:cNvSpPr/>
          <p:nvPr/>
        </p:nvSpPr>
        <p:spPr>
          <a:xfrm>
            <a:off x="266699" y="2507692"/>
            <a:ext cx="4357603" cy="24489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415C55-7905-C00B-6C9B-157A90C48CA4}"/>
              </a:ext>
            </a:extLst>
          </p:cNvPr>
          <p:cNvSpPr/>
          <p:nvPr/>
        </p:nvSpPr>
        <p:spPr>
          <a:xfrm>
            <a:off x="266700" y="250769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F579CE-E026-258F-9B92-6B17F544BA1C}"/>
              </a:ext>
            </a:extLst>
          </p:cNvPr>
          <p:cNvSpPr txBox="1"/>
          <p:nvPr/>
        </p:nvSpPr>
        <p:spPr>
          <a:xfrm>
            <a:off x="266700" y="251135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82EEEE-71AF-81A1-950C-C008E20B6240}"/>
              </a:ext>
            </a:extLst>
          </p:cNvPr>
          <p:cNvSpPr txBox="1"/>
          <p:nvPr/>
        </p:nvSpPr>
        <p:spPr>
          <a:xfrm>
            <a:off x="5067300" y="2621846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입장을 위해서는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조건을 만족해야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만족했다면 제한 없이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‘[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퀘스트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클리어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705696-1B99-80B3-BA29-6DA9CBB85E59}"/>
              </a:ext>
            </a:extLst>
          </p:cNvPr>
          <p:cNvSpPr txBox="1"/>
          <p:nvPr/>
        </p:nvSpPr>
        <p:spPr>
          <a:xfrm>
            <a:off x="5067300" y="4747385"/>
            <a:ext cx="68580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불가능 조건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입장이 불가능한 상태에서는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103DE3-15B2-9084-49E4-95D157BB552E}"/>
              </a:ext>
            </a:extLst>
          </p:cNvPr>
          <p:cNvSpPr txBox="1"/>
          <p:nvPr/>
        </p:nvSpPr>
        <p:spPr>
          <a:xfrm>
            <a:off x="5067300" y="1351648"/>
            <a:ext cx="68580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큐브는 오직 매칭을 통해서만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B5400F2-48DB-7028-3D4C-29EC8BBE591D}"/>
              </a:ext>
            </a:extLst>
          </p:cNvPr>
          <p:cNvCxnSpPr>
            <a:cxnSpLocks/>
          </p:cNvCxnSpPr>
          <p:nvPr/>
        </p:nvCxnSpPr>
        <p:spPr>
          <a:xfrm>
            <a:off x="5150567" y="2507691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70E113D3-210C-CB8A-9A61-2AC11279A0C5}"/>
              </a:ext>
            </a:extLst>
          </p:cNvPr>
          <p:cNvCxnSpPr>
            <a:cxnSpLocks/>
          </p:cNvCxnSpPr>
          <p:nvPr/>
        </p:nvCxnSpPr>
        <p:spPr>
          <a:xfrm>
            <a:off x="5150567" y="4656040"/>
            <a:ext cx="6144039" cy="0"/>
          </a:xfrm>
          <a:prstGeom prst="line">
            <a:avLst/>
          </a:prstGeom>
          <a:ln w="3175">
            <a:gradFill flip="none" rotWithShape="1">
              <a:gsLst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46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46384-32A7-9DA4-A8D6-31CCF48E8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DFCF95-342B-699A-FFF5-C29134F8160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D5104AF-0FD6-37A9-21DF-97E98477E5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F27474-1036-C241-EFD9-4FD2A8C6075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788901D-4535-05B2-D9D8-7577D83A02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25E4D2-35E5-3349-6DD3-13F4C0CCD75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A14581E-DCF1-8EF1-DC1C-EC6BF7368E40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967F7AB-F4CA-42A6-687F-2489D0F1F669}"/>
              </a:ext>
            </a:extLst>
          </p:cNvPr>
          <p:cNvSpPr txBox="1"/>
          <p:nvPr/>
        </p:nvSpPr>
        <p:spPr>
          <a:xfrm>
            <a:off x="5482713" y="6267504"/>
            <a:ext cx="553085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 버튼 누르면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선택된 상태로 열린다고 명시하기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7430511-C282-C264-424C-7DE11754B7FF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855FDA-5EF9-3526-3A12-0C2B479A34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357467" y="5719277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C181A7-D3A3-4160-69CA-B2C880EAEC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2817196" y="5719277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81C76-3DBD-2954-0BF5-B1FC64EC0B48}"/>
              </a:ext>
            </a:extLst>
          </p:cNvPr>
          <p:cNvSpPr txBox="1"/>
          <p:nvPr/>
        </p:nvSpPr>
        <p:spPr>
          <a:xfrm>
            <a:off x="266698" y="5280758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CE4AF57-8C72-17BB-7771-45D6CE8D11BF}"/>
              </a:ext>
            </a:extLst>
          </p:cNvPr>
          <p:cNvSpPr/>
          <p:nvPr/>
        </p:nvSpPr>
        <p:spPr>
          <a:xfrm rot="16200000">
            <a:off x="2454689" y="5771189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E0A93-EDF7-B6ED-A019-002487E1189B}"/>
              </a:ext>
            </a:extLst>
          </p:cNvPr>
          <p:cNvSpPr txBox="1"/>
          <p:nvPr/>
        </p:nvSpPr>
        <p:spPr>
          <a:xfrm>
            <a:off x="837849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7DEEDE-190C-B835-ABCB-B1460E103663}"/>
              </a:ext>
            </a:extLst>
          </p:cNvPr>
          <p:cNvSpPr txBox="1"/>
          <p:nvPr/>
        </p:nvSpPr>
        <p:spPr>
          <a:xfrm>
            <a:off x="3297578" y="6119387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22D04-390A-620F-5953-3BA9ED6F7432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8488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C0DAB-E269-7BE7-802D-CA87D69C8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C2BE0B-C834-9188-E64A-6A1113DB36E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A55586-2C9F-C79A-EAB2-C61E7FC008BF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DB888C-5580-DEA8-14B7-55F27D67439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CC9D2-EEA0-5449-934D-491CBAC1310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2C7D696-23C0-21A2-9F65-87D4C606F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687F4-27C8-16F8-3A7C-418F12010B4D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85AC05-EBAF-B83E-D06A-973952093363}"/>
              </a:ext>
            </a:extLst>
          </p:cNvPr>
          <p:cNvSpPr txBox="1"/>
          <p:nvPr/>
        </p:nvSpPr>
        <p:spPr>
          <a:xfrm>
            <a:off x="68461" y="5318048"/>
            <a:ext cx="214661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여기서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더 상세한 내용이 있나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문제는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밸런싱이지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웃긴건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스마게는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밸런싱팀이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따로 있다는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거임ㅋ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ED1C0D-B0BF-9A7F-CE3C-16630D51B373}"/>
              </a:ext>
            </a:extLst>
          </p:cNvPr>
          <p:cNvSpPr txBox="1"/>
          <p:nvPr/>
        </p:nvSpPr>
        <p:spPr>
          <a:xfrm>
            <a:off x="5067300" y="1465803"/>
            <a:ext cx="6858000" cy="37479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서에서는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2,200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특성 최대 수치는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1,700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포인트가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468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제공되며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스킬 최대 레벨은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14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 활성 제한은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18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트라이포드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레벨은 최대 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(1or5)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제공됩니다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보석으로 인한 공격력 증가는 적용되지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가능하며 최대 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장비 세트 효과도 최대 레벨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으로 제공합니다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BE2F051-B1A3-82B8-AD68-1FD5D9A1E4B2}"/>
              </a:ext>
            </a:extLst>
          </p:cNvPr>
          <p:cNvSpPr/>
          <p:nvPr/>
        </p:nvSpPr>
        <p:spPr>
          <a:xfrm>
            <a:off x="266699" y="2507691"/>
            <a:ext cx="4357603" cy="2448972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91E79B-799B-DD35-976B-B31D02A87FEF}"/>
              </a:ext>
            </a:extLst>
          </p:cNvPr>
          <p:cNvSpPr/>
          <p:nvPr/>
        </p:nvSpPr>
        <p:spPr>
          <a:xfrm>
            <a:off x="266700" y="2507690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1E1DEC-0224-9F01-302F-FD9BCE326BA2}"/>
              </a:ext>
            </a:extLst>
          </p:cNvPr>
          <p:cNvSpPr txBox="1"/>
          <p:nvPr/>
        </p:nvSpPr>
        <p:spPr>
          <a:xfrm>
            <a:off x="266700" y="2511352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7B35846-6935-2697-D82F-691202C041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55999"/>
              </p:ext>
            </p:extLst>
          </p:nvPr>
        </p:nvGraphicFramePr>
        <p:xfrm>
          <a:off x="192881" y="4971871"/>
          <a:ext cx="5530851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3617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84361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84361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스킬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트라이포드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특성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진화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보석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깨달음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세트 효과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각인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0B9B02-B83E-E1AC-A400-26F009D6E7D9}"/>
              </a:ext>
            </a:extLst>
          </p:cNvPr>
          <p:cNvSpPr txBox="1"/>
          <p:nvPr/>
        </p:nvSpPr>
        <p:spPr>
          <a:xfrm>
            <a:off x="2793919" y="5275433"/>
            <a:ext cx="214661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근데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각인에서 돌 효과는 어떻게 설정해주지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각인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고르고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거기서 돌 골라서 돌은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적용시켜주기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2074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9560BD-9278-E237-E8F6-59319531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ADC895-4700-64DA-D3EE-D71F0060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10F1E9-AF7E-A857-085F-76444A0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61" y="2476948"/>
            <a:ext cx="5068102" cy="30042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419614-E121-F3BA-F48C-FD9E00CEF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970" y="2905909"/>
            <a:ext cx="5211363" cy="297213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F1CA24-9AAD-8839-0009-8672595B9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119092"/>
            <a:ext cx="8327968" cy="47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8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463C-37D9-B00F-8396-A921B6840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F2715E-30C7-3502-366A-7C7764AEF709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26A0B8-25E8-A5BB-A403-D971858D777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C8768A0-1069-B53E-A073-C866FA7C0C6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557C82E-072B-A08C-9D20-C714C8619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522C4C-005C-6337-1276-AAC29842590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E0AA49F-8949-88D1-A244-2DC374EFA861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187A82-3BB9-7848-47E3-49AF613A3594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9AAAF-173B-F574-8B20-3125855521F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231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  <p:pic>
        <p:nvPicPr>
          <p:cNvPr id="3" name="그래픽 2" descr="경고 단색으로 채워진">
            <a:extLst>
              <a:ext uri="{FF2B5EF4-FFF2-40B4-BE49-F238E27FC236}">
                <a16:creationId xmlns:a16="http://schemas.microsoft.com/office/drawing/2014/main" id="{1C4B4696-B58D-281F-7DA4-C4ED5F570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0985" y="1843599"/>
            <a:ext cx="40671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24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34C8BB-15E2-4D2D-8A03-776A4EACE4EC}"/>
              </a:ext>
            </a:extLst>
          </p:cNvPr>
          <p:cNvSpPr txBox="1"/>
          <p:nvPr/>
        </p:nvSpPr>
        <p:spPr>
          <a:xfrm>
            <a:off x="812379" y="3075057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INDEX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5FEAC0-A548-473C-8572-A9978D23F4AA}"/>
              </a:ext>
            </a:extLst>
          </p:cNvPr>
          <p:cNvSpPr txBox="1"/>
          <p:nvPr/>
        </p:nvSpPr>
        <p:spPr>
          <a:xfrm>
            <a:off x="4006444" y="346994"/>
            <a:ext cx="3994139" cy="58539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F529544-1DA1-4B6A-8B6E-ADC5199025FD}"/>
              </a:ext>
            </a:extLst>
          </p:cNvPr>
          <p:cNvCxnSpPr>
            <a:cxnSpLocks/>
          </p:cNvCxnSpPr>
          <p:nvPr/>
        </p:nvCxnSpPr>
        <p:spPr>
          <a:xfrm flipV="1">
            <a:off x="3304761" y="1068457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007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AD9C47-0C04-C2D3-1A25-F5CF8E950503}"/>
              </a:ext>
            </a:extLst>
          </p:cNvPr>
          <p:cNvSpPr txBox="1"/>
          <p:nvPr/>
        </p:nvSpPr>
        <p:spPr>
          <a:xfrm>
            <a:off x="266699" y="1465803"/>
            <a:ext cx="11305541" cy="51844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 서포터가 반드시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명씩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파티는 반드시 딜러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명으로 구성됩니다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같은 클래스는 매칭되지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일정 시간이 지나면 서포터 자리에 딜러 포지션이 매칭되는 기존의 매칭 시스템과 달리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큐브에서는 서포터가 매칭될 때까지 매칭이 돌아갑니다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서포터로 인정되는 경우는 다음과 같습니다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조건을 모두 만족하지 않는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딜러 포지션으로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클래스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역시 동일하게 적용되어 딜러 포지션으로 배정될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이는 서포터 클래스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바드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홀리나이트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도화가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이지만 딜러 셋팅을 한 플레이어들을 고려한 결과입니다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endParaRPr lang="en-US" altLang="ko-KR" sz="1400" dirty="0">
              <a:solidFill>
                <a:schemeClr val="bg1">
                  <a:lumMod val="6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289D0C-2709-0A7C-8326-5AE7DF63A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797155"/>
              </p:ext>
            </p:extLst>
          </p:nvPr>
        </p:nvGraphicFramePr>
        <p:xfrm>
          <a:off x="828040" y="3908583"/>
          <a:ext cx="669036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2689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943836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클래스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off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아크패시브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on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바드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홀리</a:t>
                      </a:r>
                      <a:b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축복의 오라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도화가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정열의 춤사위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Lv.2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만개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Lv.3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이상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3329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7C18D41-5710-E2E4-8239-46C25D486851}"/>
              </a:ext>
            </a:extLst>
          </p:cNvPr>
          <p:cNvSpPr/>
          <p:nvPr/>
        </p:nvSpPr>
        <p:spPr>
          <a:xfrm>
            <a:off x="1117342" y="4776120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처리</a:t>
            </a:r>
            <a:endParaRPr lang="en-US" altLang="ko-KR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전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후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rgbClr val="790AFB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BE4998F-089B-5CE2-AA95-55ADE7B90A9F}"/>
              </a:ext>
            </a:extLst>
          </p:cNvPr>
          <p:cNvSpPr/>
          <p:nvPr/>
        </p:nvSpPr>
        <p:spPr>
          <a:xfrm>
            <a:off x="1117342" y="2838845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7CC79CB-E1EA-E68D-8056-3CD3D1DE5AAB}"/>
              </a:ext>
            </a:extLst>
          </p:cNvPr>
          <p:cNvSpPr/>
          <p:nvPr/>
        </p:nvSpPr>
        <p:spPr>
          <a:xfrm>
            <a:off x="8746153" y="5176225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EEE0CB7-6689-B9F4-E42A-A8EC8555E1E6}"/>
              </a:ext>
            </a:extLst>
          </p:cNvPr>
          <p:cNvCxnSpPr>
            <a:cxnSpLocks/>
            <a:stCxn id="24" idx="1"/>
            <a:endCxn id="29" idx="3"/>
          </p:cNvCxnSpPr>
          <p:nvPr/>
        </p:nvCxnSpPr>
        <p:spPr>
          <a:xfrm flipH="1">
            <a:off x="8167614" y="3691602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7F2E7225-95CE-374E-B27F-4466AF0283D7}"/>
              </a:ext>
            </a:extLst>
          </p:cNvPr>
          <p:cNvSpPr/>
          <p:nvPr/>
        </p:nvSpPr>
        <p:spPr>
          <a:xfrm>
            <a:off x="8746158" y="2075936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45E330E-AB0F-2E20-61E6-6D85B1C180B8}"/>
              </a:ext>
            </a:extLst>
          </p:cNvPr>
          <p:cNvSpPr/>
          <p:nvPr/>
        </p:nvSpPr>
        <p:spPr>
          <a:xfrm>
            <a:off x="8746155" y="233364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26751E9-58B2-B8CD-1A12-B512D6CFDDEE}"/>
              </a:ext>
            </a:extLst>
          </p:cNvPr>
          <p:cNvCxnSpPr>
            <a:cxnSpLocks/>
            <a:stCxn id="18" idx="1"/>
            <a:endCxn id="29" idx="0"/>
          </p:cNvCxnSpPr>
          <p:nvPr/>
        </p:nvCxnSpPr>
        <p:spPr>
          <a:xfrm rot="10800000" flipV="1">
            <a:off x="7301411" y="2533699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7B5D22D0-6A61-C1E6-DB5F-510F7AD9A2DC}"/>
              </a:ext>
            </a:extLst>
          </p:cNvPr>
          <p:cNvSpPr/>
          <p:nvPr/>
        </p:nvSpPr>
        <p:spPr>
          <a:xfrm>
            <a:off x="8746163" y="323895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A807EF6-8B19-B557-353A-DBB4D0A1F9E7}"/>
              </a:ext>
            </a:extLst>
          </p:cNvPr>
          <p:cNvSpPr/>
          <p:nvPr/>
        </p:nvSpPr>
        <p:spPr>
          <a:xfrm>
            <a:off x="8746160" y="349666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BA6CF3E3-BF79-122C-250B-1BA40151EA9C}"/>
              </a:ext>
            </a:extLst>
          </p:cNvPr>
          <p:cNvSpPr/>
          <p:nvPr/>
        </p:nvSpPr>
        <p:spPr>
          <a:xfrm>
            <a:off x="8746157" y="1365819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D5DCBBB-DD2C-C536-C82D-EA0BB9B48EDD}"/>
              </a:ext>
            </a:extLst>
          </p:cNvPr>
          <p:cNvCxnSpPr>
            <a:cxnSpLocks/>
            <a:stCxn id="26" idx="2"/>
            <a:endCxn id="17" idx="0"/>
          </p:cNvCxnSpPr>
          <p:nvPr/>
        </p:nvCxnSpPr>
        <p:spPr>
          <a:xfrm>
            <a:off x="9612361" y="1765924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2111656-B14E-C7D8-AE9E-9AC3BE897D78}"/>
              </a:ext>
            </a:extLst>
          </p:cNvPr>
          <p:cNvCxnSpPr>
            <a:cxnSpLocks/>
            <a:stCxn id="17" idx="2"/>
            <a:endCxn id="24" idx="0"/>
          </p:cNvCxnSpPr>
          <p:nvPr/>
        </p:nvCxnSpPr>
        <p:spPr>
          <a:xfrm>
            <a:off x="9612361" y="2981240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609835D-0867-3E29-B3A3-22CE2E3C4361}"/>
              </a:ext>
            </a:extLst>
          </p:cNvPr>
          <p:cNvSpPr/>
          <p:nvPr/>
        </p:nvSpPr>
        <p:spPr>
          <a:xfrm>
            <a:off x="6435206" y="349154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3413A5F-AFE6-EFC0-865B-DBE727B420D0}"/>
              </a:ext>
            </a:extLst>
          </p:cNvPr>
          <p:cNvSpPr/>
          <p:nvPr/>
        </p:nvSpPr>
        <p:spPr>
          <a:xfrm>
            <a:off x="8167614" y="3443868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2EBD65A6-46F5-63AB-5677-28B9A0C442B7}"/>
              </a:ext>
            </a:extLst>
          </p:cNvPr>
          <p:cNvSpPr/>
          <p:nvPr/>
        </p:nvSpPr>
        <p:spPr>
          <a:xfrm>
            <a:off x="8167614" y="23001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3A91CDA-07D6-1DD3-EE09-AE731EA2562B}"/>
              </a:ext>
            </a:extLst>
          </p:cNvPr>
          <p:cNvSpPr/>
          <p:nvPr/>
        </p:nvSpPr>
        <p:spPr>
          <a:xfrm>
            <a:off x="9697705" y="2991216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E55050F-F040-ADFD-5ACC-1F8BD096FD72}"/>
              </a:ext>
            </a:extLst>
          </p:cNvPr>
          <p:cNvSpPr/>
          <p:nvPr/>
        </p:nvSpPr>
        <p:spPr>
          <a:xfrm>
            <a:off x="9697705" y="4110911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420BDC1-0F49-829D-3427-5EF7FA1C0216}"/>
              </a:ext>
            </a:extLst>
          </p:cNvPr>
          <p:cNvSpPr/>
          <p:nvPr/>
        </p:nvSpPr>
        <p:spPr>
          <a:xfrm>
            <a:off x="8746153" y="4454266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E78F13E-591B-9BF6-DDC6-412049A50215}"/>
              </a:ext>
            </a:extLst>
          </p:cNvPr>
          <p:cNvCxnSpPr>
            <a:cxnSpLocks/>
            <a:stCxn id="24" idx="2"/>
            <a:endCxn id="34" idx="0"/>
          </p:cNvCxnSpPr>
          <p:nvPr/>
        </p:nvCxnSpPr>
        <p:spPr>
          <a:xfrm flipH="1">
            <a:off x="9612357" y="4144254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A98DCE-C7D4-ACA1-F7F7-6067273E84B7}"/>
              </a:ext>
            </a:extLst>
          </p:cNvPr>
          <p:cNvCxnSpPr>
            <a:cxnSpLocks/>
            <a:stCxn id="34" idx="2"/>
            <a:endCxn id="13" idx="0"/>
          </p:cNvCxnSpPr>
          <p:nvPr/>
        </p:nvCxnSpPr>
        <p:spPr>
          <a:xfrm flipH="1">
            <a:off x="9612356" y="4854371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DD5380-9146-FB51-C5E0-B97ACDFFAF91}"/>
              </a:ext>
            </a:extLst>
          </p:cNvPr>
          <p:cNvSpPr/>
          <p:nvPr/>
        </p:nvSpPr>
        <p:spPr>
          <a:xfrm>
            <a:off x="1117342" y="3481573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r>
              <a:rPr lang="en-US" altLang="ko-KR" sz="1000" dirty="0">
                <a:solidFill>
                  <a:schemeClr val="accent6">
                    <a:lumMod val="40000"/>
                    <a:lumOff val="6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같은 클래스가 있는지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</a:t>
            </a:r>
            <a:r>
              <a:rPr lang="ko-KR" altLang="en-US" sz="1000" dirty="0">
                <a:solidFill>
                  <a:srgbClr val="92D05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가능</a:t>
            </a:r>
          </a:p>
        </p:txBody>
      </p:sp>
    </p:spTree>
    <p:extLst>
      <p:ext uri="{BB962C8B-B14F-4D97-AF65-F5344CB8AC3E}">
        <p14:creationId xmlns:p14="http://schemas.microsoft.com/office/powerpoint/2010/main" val="144728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04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8AA7F75F-84E5-40C0-BAE5-2B218619BE49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3A5E8-2F5B-445E-B821-7B8CC7177B7A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D89D2A-2D42-4CB5-80D4-27968C9D0CF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D079C7-8768-4B3B-A250-12682F6A7FA0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623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33E47-B69D-F3B2-9F71-3DF43447E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4CFA75B-002C-A852-0534-84AF6C4F681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E92EC75-BE0A-C66C-42A0-B664EF3093A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AB7A335-4C5E-24DA-E4B5-BAD24AA1FC8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74077E-1565-2E0E-3E3B-C07F4DA674E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31C7B-1715-7685-018B-FE3301100F5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A6CBBCB-6C17-0D65-F45F-40DDFEE429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46729-C48A-17A2-5D94-7FE5DAF38CB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FD443F6-14A5-1B15-1B88-513AA12845D0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9513A88-B075-BC6D-D26F-E621D89B1FA8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6E832-AFE0-2C2F-9865-C77E8264FED2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028A6FE4-D0A8-75D6-8958-C1F7A138924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94C5FBC-58AF-61E3-5F98-387134F8BA83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F412F9B7-4CF7-5BFB-EACF-F6E70D94749A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F1925B-E8A9-B19B-4B39-7A12EC621B16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3ED80162-F36D-4DDC-ABDD-82B159DC0755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E6F5FA-F51D-1F45-E93C-ADFC6E7D606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ADDFA251-82CB-572D-753F-33BF93ACCF3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B78D45A-0D77-66A5-A81A-8E4898CBA3FF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D2A6484-0C98-1523-ABBE-D72B051D363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7E873C3-9C50-FC0C-3E0B-82DED0B3343B}"/>
              </a:ext>
            </a:extLst>
          </p:cNvPr>
          <p:cNvSpPr/>
          <p:nvPr/>
        </p:nvSpPr>
        <p:spPr>
          <a:xfrm>
            <a:off x="266696" y="3315346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C1DE0E-59F0-672D-6F2A-36AE3B8FB18E}"/>
              </a:ext>
            </a:extLst>
          </p:cNvPr>
          <p:cNvSpPr/>
          <p:nvPr/>
        </p:nvSpPr>
        <p:spPr>
          <a:xfrm>
            <a:off x="266697" y="3315347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0ABA11-8C99-8136-2151-99507DA2CF52}"/>
              </a:ext>
            </a:extLst>
          </p:cNvPr>
          <p:cNvSpPr txBox="1"/>
          <p:nvPr/>
        </p:nvSpPr>
        <p:spPr>
          <a:xfrm>
            <a:off x="266697" y="3319009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로비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F279B1-59FA-B4B5-BE56-476F5FBB7368}"/>
              </a:ext>
            </a:extLst>
          </p:cNvPr>
          <p:cNvSpPr txBox="1"/>
          <p:nvPr/>
        </p:nvSpPr>
        <p:spPr>
          <a:xfrm>
            <a:off x="4747671" y="3233690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두 파티 모두 하나의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공간에 입장합니다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내부 공간은 일종의 작은 로비 역할을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전투 정비소가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084B51-1722-55D9-DC41-3216F4488492}"/>
              </a:ext>
            </a:extLst>
          </p:cNvPr>
          <p:cNvSpPr txBox="1"/>
          <p:nvPr/>
        </p:nvSpPr>
        <p:spPr>
          <a:xfrm>
            <a:off x="7735644" y="5079451"/>
            <a:ext cx="36809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</p:spTree>
    <p:extLst>
      <p:ext uri="{BB962C8B-B14F-4D97-AF65-F5344CB8AC3E}">
        <p14:creationId xmlns:p14="http://schemas.microsoft.com/office/powerpoint/2010/main" val="2702247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4CD57-15C1-10FF-94EE-3078AB2B7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486C0376-2396-A967-355A-78581BB7A277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82AA48-EE99-C34D-5C33-58E4B23A204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D379CD-400C-775C-1F64-691C2C4C9A1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5A11E-6F41-B2CE-BCED-AF5CFCC7886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3565FC2-76CB-392A-1C43-C5220B0A384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140286E-65F7-7ECF-F92A-E64A1527C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C5A3D-A519-1199-78EF-95BB6570F7D5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1C887A3A-55BA-A89C-A72B-D2FF22A9C7EA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69EB71B-81D6-BB9F-3992-1B1BCC6BDB9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75AC47-7FC1-A3E8-CE8A-5BDC3B7FFA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9A7FE435-05E7-9482-A7AD-BEFD2987BAE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0FE04D-8E98-5EE4-A252-98ADEA960D8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E679793E-792E-1A9C-F5A3-475F56463CA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97EF94-68B4-27D2-FAAD-CCB44C5AA570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0BB15503-9F67-960A-BDDB-83C43EDC615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33BD4BA-0CD7-F7F9-B396-E244F72B90D5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FDF991B1-DCA8-58BA-A93F-8DCAAA296900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E98DBA-7681-389F-AEDF-521800B6E03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C6CE1A7-9864-4201-E37E-646551A9483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37C064-18EC-73D1-173A-53F481FC616E}"/>
              </a:ext>
            </a:extLst>
          </p:cNvPr>
          <p:cNvSpPr/>
          <p:nvPr/>
        </p:nvSpPr>
        <p:spPr>
          <a:xfrm>
            <a:off x="266697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AE9526-478F-94C6-0662-814A264AAB2F}"/>
              </a:ext>
            </a:extLst>
          </p:cNvPr>
          <p:cNvSpPr/>
          <p:nvPr/>
        </p:nvSpPr>
        <p:spPr>
          <a:xfrm>
            <a:off x="266698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BFFDBB-3F52-3DC0-E7B5-2A0C5E4F701E}"/>
              </a:ext>
            </a:extLst>
          </p:cNvPr>
          <p:cNvSpPr txBox="1"/>
          <p:nvPr/>
        </p:nvSpPr>
        <p:spPr>
          <a:xfrm>
            <a:off x="266698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A4D5E-C2AF-6665-274D-2853F77ACE0A}"/>
              </a:ext>
            </a:extLst>
          </p:cNvPr>
          <p:cNvSpPr txBox="1"/>
          <p:nvPr/>
        </p:nvSpPr>
        <p:spPr>
          <a:xfrm>
            <a:off x="4747671" y="3236948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각 파티마다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당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 할 수 있으며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제외된 콘텐츠가 중복될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채팅을 통해 의사소통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 투표하지 않으면 기권으로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간주합니다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시간이 끝나면 각 파티의 투표에 따라 제외된 콘텐츠를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9607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0D934-68A2-6825-CF53-3B630350D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10D0CB47-CD63-5933-C2F9-1D6D3397A06D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CCC397-DFA7-DD93-9904-9063E980318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7F8716-313E-BD69-9F6A-CCA2B3CAA7D9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5BF7F-AEE9-5D56-7304-00297AD0B22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732AB2-858B-1787-98D0-B8323A3C6A1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4A2C1A6-2ED4-ACFC-33DA-AB38EB3F3F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3009FDA-0B92-FEE2-5FE7-3BB52DF80C4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25C7D779-2470-3E1A-EFEE-4A453DA024D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EB805B3-126F-1BE7-87B3-9CB041326CF3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F4AD08-2E44-7C6C-2D40-75B0F98FA355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0963B1A-8EBB-DF6B-2A24-7F6FAEA3359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7375350-A236-72A6-9630-C5CC96F48F2F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26707E2A-1AA6-9E91-5B51-D363028B3265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4CB986-C881-B3A7-A6F2-384A257B16A7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BE5DC2E6-25E9-E878-A03C-209CC8C444C8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0445A3-9113-1257-A0D9-B2999524D2E2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C27D0640-EAE6-01A6-1E59-071F20C3574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F142F25-C0F3-BE2F-98BE-8E41384F954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1CD39A-3667-E0EC-DEFF-D213E642F5A1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D91F08-F046-AD49-1E52-7F992599AD89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523065-E5B1-17CB-DD61-0B3714C1F0D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C1A4C9-AF3D-BD9F-33E1-1817EFF0D312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C41EC1-A83A-2DD5-4293-DA9FC404765E}"/>
              </a:ext>
            </a:extLst>
          </p:cNvPr>
          <p:cNvSpPr txBox="1"/>
          <p:nvPr/>
        </p:nvSpPr>
        <p:spPr>
          <a:xfrm>
            <a:off x="4747671" y="3235582"/>
            <a:ext cx="7177629" cy="21321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동안 사용할 수 있는 버프를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가지 선택합니다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투표가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열립니다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파티원과 중복 선택 할 수 없는 버프도 존재합니다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초의 제한 시간이 존재하며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내에 선택하지 않으면 남은 버프 중 랜덤으로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0615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260F-DBF9-E728-E72E-E3481292F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BCF7E598-D451-DDA7-FBE8-C4D611810F1F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8907CBF-3775-5A2F-7A7D-AA01F7FB28C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4321CA-CEE0-57D1-A9F0-BF4B703CFAA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1DB0-DB3F-E704-615F-8E83C89F927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B5F254-3D03-261D-313D-46A65288C26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6CF6FD77-85AF-668E-0D19-BFE1DA8D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D73B18-5751-5FAB-DF0D-451059E28828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1AC95A1-0216-34FE-DD7B-8BAE634FA667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E702717-1D8C-634D-8508-642F0CC6A83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30C6B8-D49C-51D1-35D7-260D4A920D9E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ED85F20C-B74B-449B-5208-B387C7317F19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B07C850-25B7-AF80-1CDC-5AAF0017DF4B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B9E0C1C4-8016-63BC-E2CC-12E456AC0F86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89ECE5C-F326-1556-C22B-9C2F8274F73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908CC144-C656-A683-6DCE-6629B994ADD9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A922E75-4E95-BDA4-05FA-FE92387CACC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BFAE249-F5D7-B856-2486-701937E7DF17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33B8F4-BE94-5157-E191-14326AA316E5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2DC900-60FA-E40F-8AEC-8D2874B401B0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C6BC66-FE39-8557-23B6-C56C63707FC8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9A8A08-0338-3AA1-2E51-FD4874E5CBD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87CB8-B2A4-A990-E8A1-FF95785D18F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8965CD-EBFD-6157-F673-A51AFD550491}"/>
              </a:ext>
            </a:extLst>
          </p:cNvPr>
          <p:cNvSpPr txBox="1"/>
          <p:nvPr/>
        </p:nvSpPr>
        <p:spPr>
          <a:xfrm>
            <a:off x="4747670" y="3232324"/>
            <a:ext cx="7177629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시작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제외되지 않은 콘텐츠 중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개가 랜덤으로 선택되어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콘텐츠 진행률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 파티의 점수 상황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941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C7FC-728A-65E2-0168-B7B22BF07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9EC90FC0-452E-93E0-84DB-BB61016D98A0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EAFF5E4-EE7A-1641-9718-80F06CF6CF7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8F1972-A58D-05E3-A051-0FFF1553878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24B4-5ABE-458B-F6F9-30A90283583B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A7E7D93-11D6-670D-BC37-1E70D14B3BF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D8A2EF5D-23DD-B275-79B9-B8D168899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89571C-F0F9-575B-68DF-7E5C05D00D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54CD96D-7D07-5855-04A2-5EFA2D535006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BBEE57-BE4F-0570-456A-640116DCA951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7F2D74-1FAE-FC43-B708-24E0DEC755B4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F7633AF1-5F22-3A10-EC0D-4BA6FA68A63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A8E2207-163B-E504-C82B-F008BFB7FD7C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1A455911-A718-D17D-A01D-0F6D29C33E4B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F4B2BD-0028-B09C-13F0-AEB1154C0935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A00C9704-C1D6-F1F1-EAEB-4477B42FC521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3716C68-AAB5-96B7-7508-D8B9236E426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9F99BE42-B3D8-CA4A-92F4-9073CBC21FBB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6CFBAB3-51E9-02C2-0A73-3750C02F596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C278B13-29C5-8D9D-3F1A-E85CE848256A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700D95-52C5-92DE-4B47-3EE94A8E0161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에브니</a:t>
            </a:r>
            <a:r>
              <a:rPr lang="ko-KR" altLang="en-US" dirty="0"/>
              <a:t> 큐브 입장 장소에</a:t>
            </a:r>
            <a:br>
              <a:rPr lang="en-US" altLang="ko-KR" dirty="0"/>
            </a:br>
            <a:r>
              <a:rPr lang="ko-KR" altLang="en-US" dirty="0"/>
              <a:t>정비소 대충 붙여 놓은 듯한 이미지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E37B8F-4C34-3BC8-C0C8-19F67570AB04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F6DD6D-1EC7-6C0F-EAF1-B70F0A2E32DA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0A18BA-4659-6F6D-F763-EAD65E8333D1}"/>
              </a:ext>
            </a:extLst>
          </p:cNvPr>
          <p:cNvSpPr txBox="1"/>
          <p:nvPr/>
        </p:nvSpPr>
        <p:spPr>
          <a:xfrm>
            <a:off x="4747670" y="3233093"/>
            <a:ext cx="673862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라운드의 목표를 달성하면 라운드가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MVP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연출이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정비소가 생성됩니다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파티가 라운드를 진행중인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상대 파티의 종료를 기다립니다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5497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75FCE0-F277-430E-4348-728017EA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F6892855-E932-BDB8-2F5D-C655CA30CA75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4E0202-2EDB-9A6E-53F0-EAEE9E1AB6F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12D53-E5DD-AA7A-5172-9229EB0D1BDD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AA0A7-9122-89EF-CB13-8A93D7C3A208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DCEE0CB-0854-8731-B861-83EC3CE3CDBD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EEECC886-6524-4C4A-B571-DFF169EE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6E5D4E-1011-E0B2-68D5-02484CA57D0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F600BF4C-9086-4A6B-9E63-CF8DB3CCDC38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11FCAAD-B053-C3B5-63BB-465A401947FA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8B617F-960E-9D74-6C90-F72A925DE4A1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D32E5D6D-C685-465C-C4FD-B1985B5435F3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C63356-FE58-FF37-3F08-1CCDF387EB71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45F80944-CCAB-D209-7564-10585D9B87FD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3D95567-19E5-CF76-82D6-76F1BCFC7612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6F3D39E-26A0-D208-4067-FA071BF5CEB3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CE1204-D41B-9D57-6A22-98734B4F74AF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69B1D6B6-81E4-F47E-3531-5FB2D84F392D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995DC0-7EF7-CBA7-BA3F-8DF8EF6DE9FD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FE49DC-A9F4-5007-997D-0147140ACDA5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4A3115-699B-1EC5-626E-F7C6C48B3EC2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라운드 결과 보여주는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0F6467-AA37-706D-D760-A7A694709FFA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0FDD3C-016B-8E4F-75F7-2221531286A1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9A958B4-C1A0-7843-08AE-765604E7D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14555"/>
              </p:ext>
            </p:extLst>
          </p:nvPr>
        </p:nvGraphicFramePr>
        <p:xfrm>
          <a:off x="5123954" y="5042049"/>
          <a:ext cx="648730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596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78169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3689649">
                  <a:extLst>
                    <a:ext uri="{9D8B030D-6E8A-4147-A177-3AD203B41FA5}">
                      <a16:colId xmlns:a16="http://schemas.microsoft.com/office/drawing/2014/main" val="3253417002"/>
                    </a:ext>
                  </a:extLst>
                </a:gridCol>
              </a:tblGrid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1294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129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 파티가 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12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점을 달성한 파티가 최종 승리하며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비브린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큐브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FEA5EC-9D9B-7A27-B3FB-853CDD07229A}"/>
              </a:ext>
            </a:extLst>
          </p:cNvPr>
          <p:cNvSpPr txBox="1"/>
          <p:nvPr/>
        </p:nvSpPr>
        <p:spPr>
          <a:xfrm>
            <a:off x="4747670" y="3233092"/>
            <a:ext cx="717763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라운드가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목표를 먼저 달성한 파티가 해당 라운드를 승리하여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획득합니다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다음과 같이 작용합니다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502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37421-D028-7631-476E-E227D9360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CD880C0-8424-E9A0-99F5-55C93F79DFD1}"/>
              </a:ext>
            </a:extLst>
          </p:cNvPr>
          <p:cNvSpPr txBox="1"/>
          <p:nvPr/>
        </p:nvSpPr>
        <p:spPr>
          <a:xfrm>
            <a:off x="103576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종료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6617296-C4DE-A7C4-9FB2-40DB6AB654B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57DBC9D-D962-B6DD-2C4A-07B5D1660EB0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A80F8-6D1B-7E51-9E0A-140076B7678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B60215-40AE-0D45-09CA-6C8360D1C35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CA76DEC-17C9-0561-5F64-0ECB0E1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8D30FC-7614-EA89-1D8E-77D94F5348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8/8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81C1AE86-46B7-E83D-D064-1D43A7A182AF}"/>
              </a:ext>
            </a:extLst>
          </p:cNvPr>
          <p:cNvSpPr/>
          <p:nvPr/>
        </p:nvSpPr>
        <p:spPr>
          <a:xfrm rot="16200000">
            <a:off x="5909951" y="-2310998"/>
            <a:ext cx="247638" cy="9039860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A4D0C05-7F4C-B83A-54BB-148E318C6654}"/>
              </a:ext>
            </a:extLst>
          </p:cNvPr>
          <p:cNvSpPr/>
          <p:nvPr/>
        </p:nvSpPr>
        <p:spPr>
          <a:xfrm>
            <a:off x="1698076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BE8191-A891-CB94-B896-7C48239143BC}"/>
              </a:ext>
            </a:extLst>
          </p:cNvPr>
          <p:cNvSpPr txBox="1"/>
          <p:nvPr/>
        </p:nvSpPr>
        <p:spPr>
          <a:xfrm>
            <a:off x="1871652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다이아몬드 56">
            <a:extLst>
              <a:ext uri="{FF2B5EF4-FFF2-40B4-BE49-F238E27FC236}">
                <a16:creationId xmlns:a16="http://schemas.microsoft.com/office/drawing/2014/main" id="{82EE1538-E51B-2FFA-3374-9E61724C18D7}"/>
              </a:ext>
            </a:extLst>
          </p:cNvPr>
          <p:cNvSpPr/>
          <p:nvPr/>
        </p:nvSpPr>
        <p:spPr>
          <a:xfrm>
            <a:off x="8830759" y="1488930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B7FCC9-A3DE-E4A2-1C52-19DCF554D392}"/>
              </a:ext>
            </a:extLst>
          </p:cNvPr>
          <p:cNvSpPr txBox="1"/>
          <p:nvPr/>
        </p:nvSpPr>
        <p:spPr>
          <a:xfrm>
            <a:off x="9004335" y="2055040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다이아몬드 59">
            <a:extLst>
              <a:ext uri="{FF2B5EF4-FFF2-40B4-BE49-F238E27FC236}">
                <a16:creationId xmlns:a16="http://schemas.microsoft.com/office/drawing/2014/main" id="{92A02EB8-FA91-B402-64C8-16725C92CA03}"/>
              </a:ext>
            </a:extLst>
          </p:cNvPr>
          <p:cNvSpPr/>
          <p:nvPr/>
        </p:nvSpPr>
        <p:spPr>
          <a:xfrm>
            <a:off x="3481247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8AC683-3575-BDD6-8014-8FC24C0CC38A}"/>
              </a:ext>
            </a:extLst>
          </p:cNvPr>
          <p:cNvSpPr txBox="1"/>
          <p:nvPr/>
        </p:nvSpPr>
        <p:spPr>
          <a:xfrm>
            <a:off x="3654823" y="1957953"/>
            <a:ext cx="10928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49D9B5FF-6190-71D3-FB8C-7DEA841F892C}"/>
              </a:ext>
            </a:extLst>
          </p:cNvPr>
          <p:cNvSpPr/>
          <p:nvPr/>
        </p:nvSpPr>
        <p:spPr>
          <a:xfrm>
            <a:off x="5264418" y="1502821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BB5C8-EE6D-8D37-1495-493602DC21FC}"/>
              </a:ext>
            </a:extLst>
          </p:cNvPr>
          <p:cNvSpPr txBox="1"/>
          <p:nvPr/>
        </p:nvSpPr>
        <p:spPr>
          <a:xfrm>
            <a:off x="5437993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4715AC73-78F1-894D-BF0E-5165DEA4644A}"/>
              </a:ext>
            </a:extLst>
          </p:cNvPr>
          <p:cNvSpPr/>
          <p:nvPr/>
        </p:nvSpPr>
        <p:spPr>
          <a:xfrm>
            <a:off x="7047589" y="1499563"/>
            <a:ext cx="1440000" cy="1440000"/>
          </a:xfrm>
          <a:prstGeom prst="diamond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71D86C-6D19-8406-3267-927498CE631C}"/>
              </a:ext>
            </a:extLst>
          </p:cNvPr>
          <p:cNvSpPr txBox="1"/>
          <p:nvPr/>
        </p:nvSpPr>
        <p:spPr>
          <a:xfrm>
            <a:off x="7221165" y="2055041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9DF8D1-52EC-523A-4942-81D043C03923}"/>
              </a:ext>
            </a:extLst>
          </p:cNvPr>
          <p:cNvSpPr txBox="1"/>
          <p:nvPr/>
        </p:nvSpPr>
        <p:spPr>
          <a:xfrm>
            <a:off x="548481" y="2055042"/>
            <a:ext cx="109284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0B9144-9811-A5D8-2FAB-82A38E638A66}"/>
              </a:ext>
            </a:extLst>
          </p:cNvPr>
          <p:cNvSpPr/>
          <p:nvPr/>
        </p:nvSpPr>
        <p:spPr>
          <a:xfrm>
            <a:off x="266698" y="3321120"/>
            <a:ext cx="4356000" cy="2448000"/>
          </a:xfrm>
          <a:prstGeom prst="rect">
            <a:avLst/>
          </a:prstGeom>
          <a:solidFill>
            <a:schemeClr val="tx1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대충 </a:t>
            </a:r>
            <a:r>
              <a:rPr lang="ko-KR" altLang="en-US" dirty="0" err="1"/>
              <a:t>비브린</a:t>
            </a:r>
            <a:r>
              <a:rPr lang="ko-KR" altLang="en-US" dirty="0"/>
              <a:t> 큐브 결과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AAE0EC-3E2F-3F55-71E5-39034972E769}"/>
              </a:ext>
            </a:extLst>
          </p:cNvPr>
          <p:cNvSpPr/>
          <p:nvPr/>
        </p:nvSpPr>
        <p:spPr>
          <a:xfrm>
            <a:off x="266699" y="3321121"/>
            <a:ext cx="2247900" cy="276999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0A192B-C5E6-ACA6-1141-30BE766C3F74}"/>
              </a:ext>
            </a:extLst>
          </p:cNvPr>
          <p:cNvSpPr txBox="1"/>
          <p:nvPr/>
        </p:nvSpPr>
        <p:spPr>
          <a:xfrm>
            <a:off x="266699" y="3324783"/>
            <a:ext cx="2247900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1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43867F-94B8-670D-5ECB-ABA1C0F017DC}"/>
              </a:ext>
            </a:extLst>
          </p:cNvPr>
          <p:cNvSpPr txBox="1"/>
          <p:nvPr/>
        </p:nvSpPr>
        <p:spPr>
          <a:xfrm>
            <a:off x="4747670" y="3229835"/>
            <a:ext cx="717763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점을 달성한 파티가 최종 승리하며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큐브가 종료됩니다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출력됩니다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결과 확인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탈출의 노래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혹은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결과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통해 나갈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800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09648700-8D8B-49D3-B6D9-F7FD9E413E82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B2E5B939-280B-46FD-AAF7-82BDB706C817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3D80D725-DA42-4503-8917-412086CEEBA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241DE43E-ACB8-4AD6-9196-55979599383C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46F24497-C602-4E11-AE3F-448EC31DB7A8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8696049C-979A-4AE6-971A-E4C5B94343A7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88224DD-D034-4526-892A-C86D3CBCEACC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14D87F-FC2C-4D63-A3C0-E11343FC96BE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90281D-A8A4-4450-8F52-B3BC13376BFE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75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CE12-DA62-096F-09F1-57A252CD7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11CBDD54-B078-86AB-9D0F-3222DC951176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30D7B8-738C-2566-7E92-2904FB708825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2CB024-51AA-DA65-695B-31CDFB966C2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6E0EA6-A4DA-47CC-D237-FC8BBAE31C98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510101E9-9A09-E733-B29C-789D88659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755E39-0F41-24BD-E229-DE305C0566C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플로우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29B983-85A8-AA74-CAF1-7FD7097976D1}"/>
              </a:ext>
            </a:extLst>
          </p:cNvPr>
          <p:cNvSpPr/>
          <p:nvPr/>
        </p:nvSpPr>
        <p:spPr>
          <a:xfrm>
            <a:off x="1885121" y="1904171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49721E2B-8391-3626-E4A9-A2C179874242}"/>
              </a:ext>
            </a:extLst>
          </p:cNvPr>
          <p:cNvCxnSpPr>
            <a:cxnSpLocks/>
            <a:stCxn id="59" idx="1"/>
            <a:endCxn id="62" idx="0"/>
          </p:cNvCxnSpPr>
          <p:nvPr/>
        </p:nvCxnSpPr>
        <p:spPr>
          <a:xfrm rot="10800000" flipV="1">
            <a:off x="2751319" y="4787848"/>
            <a:ext cx="1254855" cy="1244074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B221B3E-C5AA-1FA3-E956-9BC7E23A6A6A}"/>
              </a:ext>
            </a:extLst>
          </p:cNvPr>
          <p:cNvCxnSpPr>
            <a:cxnSpLocks/>
            <a:stCxn id="58" idx="2"/>
            <a:endCxn id="60" idx="0"/>
          </p:cNvCxnSpPr>
          <p:nvPr/>
        </p:nvCxnSpPr>
        <p:spPr>
          <a:xfrm flipH="1">
            <a:off x="4865857" y="5238683"/>
            <a:ext cx="6519" cy="249087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04F5867-9642-9442-6212-EDB32AFF8830}"/>
              </a:ext>
            </a:extLst>
          </p:cNvPr>
          <p:cNvSpPr/>
          <p:nvPr/>
        </p:nvSpPr>
        <p:spPr>
          <a:xfrm>
            <a:off x="4957715" y="5112742"/>
            <a:ext cx="442036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1D3E69-B060-2DFE-4C91-D5F375F52E54}"/>
              </a:ext>
            </a:extLst>
          </p:cNvPr>
          <p:cNvSpPr/>
          <p:nvPr/>
        </p:nvSpPr>
        <p:spPr>
          <a:xfrm>
            <a:off x="3577133" y="4522560"/>
            <a:ext cx="48759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F05F3F5-1402-D91E-2263-88611A6F48E3}"/>
              </a:ext>
            </a:extLst>
          </p:cNvPr>
          <p:cNvSpPr/>
          <p:nvPr/>
        </p:nvSpPr>
        <p:spPr>
          <a:xfrm>
            <a:off x="1885114" y="248555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F2E6737-D25E-8733-4FD7-9140450D2851}"/>
              </a:ext>
            </a:extLst>
          </p:cNvPr>
          <p:cNvSpPr/>
          <p:nvPr/>
        </p:nvSpPr>
        <p:spPr>
          <a:xfrm>
            <a:off x="1885114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001AC68-EF64-7956-6853-D32F33EFB928}"/>
              </a:ext>
            </a:extLst>
          </p:cNvPr>
          <p:cNvSpPr/>
          <p:nvPr/>
        </p:nvSpPr>
        <p:spPr>
          <a:xfrm>
            <a:off x="3999653" y="306693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5CCA98A-C499-AB4C-A635-BA254622DCF9}"/>
              </a:ext>
            </a:extLst>
          </p:cNvPr>
          <p:cNvSpPr/>
          <p:nvPr/>
        </p:nvSpPr>
        <p:spPr>
          <a:xfrm>
            <a:off x="4006170" y="37012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58" name="다이아몬드 57">
            <a:extLst>
              <a:ext uri="{FF2B5EF4-FFF2-40B4-BE49-F238E27FC236}">
                <a16:creationId xmlns:a16="http://schemas.microsoft.com/office/drawing/2014/main" id="{1C530A7E-70CE-7A1B-D245-CA486800D961}"/>
              </a:ext>
            </a:extLst>
          </p:cNvPr>
          <p:cNvSpPr/>
          <p:nvPr/>
        </p:nvSpPr>
        <p:spPr>
          <a:xfrm>
            <a:off x="4006173" y="4333379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95AFE4D-8E19-83BD-6996-86233D39D214}"/>
              </a:ext>
            </a:extLst>
          </p:cNvPr>
          <p:cNvSpPr/>
          <p:nvPr/>
        </p:nvSpPr>
        <p:spPr>
          <a:xfrm>
            <a:off x="4006173" y="458779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회 승리 파티가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E878BC-2F7E-999C-09DC-1D04BB5ED290}"/>
              </a:ext>
            </a:extLst>
          </p:cNvPr>
          <p:cNvSpPr/>
          <p:nvPr/>
        </p:nvSpPr>
        <p:spPr>
          <a:xfrm>
            <a:off x="3999653" y="548777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3R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7A74A70-D936-0415-1EE2-A60642ADFCBD}"/>
              </a:ext>
            </a:extLst>
          </p:cNvPr>
          <p:cNvSpPr/>
          <p:nvPr/>
        </p:nvSpPr>
        <p:spPr>
          <a:xfrm>
            <a:off x="1885114" y="6031922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종료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25F885-8965-D5F6-CC87-9154B8A564EA}"/>
              </a:ext>
            </a:extLst>
          </p:cNvPr>
          <p:cNvCxnSpPr>
            <a:cxnSpLocks/>
            <a:stCxn id="57" idx="2"/>
            <a:endCxn id="58" idx="0"/>
          </p:cNvCxnSpPr>
          <p:nvPr/>
        </p:nvCxnSpPr>
        <p:spPr>
          <a:xfrm>
            <a:off x="4872374" y="4101367"/>
            <a:ext cx="2" cy="232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0E42ABC-C19F-8055-EB50-DAF459DF92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865857" y="3467044"/>
            <a:ext cx="6517" cy="234218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1E3DB261-235E-72CC-88F4-06956DD60075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3617522" y="3266992"/>
            <a:ext cx="382131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94E581C5-762A-7337-3F3C-DED7BB07071F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2751318" y="2885660"/>
            <a:ext cx="0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0353E8EB-EAEB-5849-9452-53DE4ED0AEF7}"/>
              </a:ext>
            </a:extLst>
          </p:cNvPr>
          <p:cNvCxnSpPr>
            <a:cxnSpLocks/>
            <a:stCxn id="15" idx="2"/>
            <a:endCxn id="54" idx="0"/>
          </p:cNvCxnSpPr>
          <p:nvPr/>
        </p:nvCxnSpPr>
        <p:spPr>
          <a:xfrm flipH="1">
            <a:off x="2751318" y="2304276"/>
            <a:ext cx="7" cy="181279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E354A7F4-5612-ABC2-963E-8C41C3E26C06}"/>
              </a:ext>
            </a:extLst>
          </p:cNvPr>
          <p:cNvSpPr/>
          <p:nvPr/>
        </p:nvSpPr>
        <p:spPr>
          <a:xfrm>
            <a:off x="8832169" y="3353615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중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7832258-E8A4-AD72-BD63-BFFB75B1CA69}"/>
              </a:ext>
            </a:extLst>
          </p:cNvPr>
          <p:cNvSpPr/>
          <p:nvPr/>
        </p:nvSpPr>
        <p:spPr>
          <a:xfrm>
            <a:off x="8832169" y="4529389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 적용하여 출력 및 로딩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06EB027B-3A2A-643C-25D8-5AD7750EA79B}"/>
              </a:ext>
            </a:extLst>
          </p:cNvPr>
          <p:cNvSpPr/>
          <p:nvPr/>
        </p:nvSpPr>
        <p:spPr>
          <a:xfrm>
            <a:off x="8832169" y="394556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선택된 콘텐츠 정보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불러오기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BC13DB32-652F-F836-D96A-7D4121EF45FD}"/>
              </a:ext>
            </a:extLst>
          </p:cNvPr>
          <p:cNvSpPr/>
          <p:nvPr/>
        </p:nvSpPr>
        <p:spPr>
          <a:xfrm>
            <a:off x="7117910" y="2161357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0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b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랜덤 선택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B27D10CF-F24A-90A2-2529-3916809043B4}"/>
              </a:ext>
            </a:extLst>
          </p:cNvPr>
          <p:cNvSpPr/>
          <p:nvPr/>
        </p:nvSpPr>
        <p:spPr>
          <a:xfrm>
            <a:off x="8832169" y="512335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처리</a:t>
            </a: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C40E38CF-D9A2-781E-A82B-0ECEFABC8070}"/>
              </a:ext>
            </a:extLst>
          </p:cNvPr>
          <p:cNvCxnSpPr>
            <a:cxnSpLocks/>
            <a:stCxn id="60" idx="2"/>
            <a:endCxn id="62" idx="3"/>
          </p:cNvCxnSpPr>
          <p:nvPr/>
        </p:nvCxnSpPr>
        <p:spPr>
          <a:xfrm rot="5400000">
            <a:off x="4069640" y="5435758"/>
            <a:ext cx="344100" cy="1248335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CC7EE984-4086-C57B-5D5B-6C3842250B4E}"/>
              </a:ext>
            </a:extLst>
          </p:cNvPr>
          <p:cNvCxnSpPr>
            <a:cxnSpLocks/>
            <a:stCxn id="28" idx="3"/>
            <a:endCxn id="101" idx="1"/>
          </p:cNvCxnSpPr>
          <p:nvPr/>
        </p:nvCxnSpPr>
        <p:spPr>
          <a:xfrm flipV="1">
            <a:off x="2750170" y="2361410"/>
            <a:ext cx="4367740" cy="48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216F624-6FDA-EC62-3BF9-FA3D1E6617F9}"/>
              </a:ext>
            </a:extLst>
          </p:cNvPr>
          <p:cNvSpPr/>
          <p:nvPr/>
        </p:nvSpPr>
        <p:spPr>
          <a:xfrm>
            <a:off x="2506371" y="23390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D8132CB-B2E1-BD15-D5FD-7774B8E56EE7}"/>
              </a:ext>
            </a:extLst>
          </p:cNvPr>
          <p:cNvCxnSpPr>
            <a:cxnSpLocks/>
            <a:stCxn id="33" idx="3"/>
            <a:endCxn id="92" idx="1"/>
          </p:cNvCxnSpPr>
          <p:nvPr/>
        </p:nvCxnSpPr>
        <p:spPr>
          <a:xfrm>
            <a:off x="4872374" y="3552159"/>
            <a:ext cx="3959795" cy="1509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A013D0A-68E8-F3B3-9767-C26DF8A291EE}"/>
              </a:ext>
            </a:extLst>
          </p:cNvPr>
          <p:cNvSpPr/>
          <p:nvPr/>
        </p:nvSpPr>
        <p:spPr>
          <a:xfrm>
            <a:off x="4628575" y="3529299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EB2CD180-41A5-3BDF-B224-1EC20BEAF58B}"/>
              </a:ext>
            </a:extLst>
          </p:cNvPr>
          <p:cNvCxnSpPr>
            <a:cxnSpLocks/>
            <a:stCxn id="35" idx="3"/>
            <a:endCxn id="92" idx="1"/>
          </p:cNvCxnSpPr>
          <p:nvPr/>
        </p:nvCxnSpPr>
        <p:spPr>
          <a:xfrm flipV="1">
            <a:off x="4882206" y="3553668"/>
            <a:ext cx="3949963" cy="630792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9E5A46C-D4D2-D8EF-9E6C-4A499737216A}"/>
              </a:ext>
            </a:extLst>
          </p:cNvPr>
          <p:cNvSpPr/>
          <p:nvPr/>
        </p:nvSpPr>
        <p:spPr>
          <a:xfrm>
            <a:off x="4638407" y="4161600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060B39-0D19-754F-DAAC-941A96623B09}"/>
              </a:ext>
            </a:extLst>
          </p:cNvPr>
          <p:cNvSpPr/>
          <p:nvPr/>
        </p:nvSpPr>
        <p:spPr>
          <a:xfrm>
            <a:off x="4633795" y="5300547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24C9A8A-89DC-E2A1-50DF-2E549C41012E}"/>
              </a:ext>
            </a:extLst>
          </p:cNvPr>
          <p:cNvCxnSpPr>
            <a:cxnSpLocks/>
            <a:stCxn id="92" idx="2"/>
            <a:endCxn id="96" idx="0"/>
          </p:cNvCxnSpPr>
          <p:nvPr/>
        </p:nvCxnSpPr>
        <p:spPr>
          <a:xfrm>
            <a:off x="9698373" y="3753720"/>
            <a:ext cx="0" cy="19184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4FF0088-B5DF-A37B-F07E-550A22900405}"/>
              </a:ext>
            </a:extLst>
          </p:cNvPr>
          <p:cNvSpPr/>
          <p:nvPr/>
        </p:nvSpPr>
        <p:spPr>
          <a:xfrm>
            <a:off x="7972487" y="2748342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결과로 선택된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처리</a:t>
            </a:r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34233510-D291-8E93-14E4-18AC441D79B1}"/>
              </a:ext>
            </a:extLst>
          </p:cNvPr>
          <p:cNvCxnSpPr>
            <a:cxnSpLocks/>
            <a:stCxn id="68" idx="3"/>
            <a:endCxn id="66" idx="1"/>
          </p:cNvCxnSpPr>
          <p:nvPr/>
        </p:nvCxnSpPr>
        <p:spPr>
          <a:xfrm flipV="1">
            <a:off x="2750170" y="2948395"/>
            <a:ext cx="5222317" cy="1"/>
          </a:xfrm>
          <a:prstGeom prst="bentConnector3">
            <a:avLst>
              <a:gd name="adj1" fmla="val 50000"/>
            </a:avLst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2E26E9-6393-342F-34C7-A019E17B6228}"/>
              </a:ext>
            </a:extLst>
          </p:cNvPr>
          <p:cNvSpPr/>
          <p:nvPr/>
        </p:nvSpPr>
        <p:spPr>
          <a:xfrm>
            <a:off x="2506371" y="2925536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891A1978-207A-2CAF-864E-EB365089674E}"/>
              </a:ext>
            </a:extLst>
          </p:cNvPr>
          <p:cNvCxnSpPr>
            <a:cxnSpLocks/>
            <a:stCxn id="38" idx="3"/>
            <a:endCxn id="109" idx="2"/>
          </p:cNvCxnSpPr>
          <p:nvPr/>
        </p:nvCxnSpPr>
        <p:spPr>
          <a:xfrm flipV="1">
            <a:off x="4877594" y="4203150"/>
            <a:ext cx="1974677" cy="1120257"/>
          </a:xfrm>
          <a:prstGeom prst="bentConnector2">
            <a:avLst/>
          </a:prstGeom>
          <a:ln>
            <a:solidFill>
              <a:srgbClr val="FAEBD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7457B772-A484-9563-8084-60A94067A922}"/>
              </a:ext>
            </a:extLst>
          </p:cNvPr>
          <p:cNvSpPr/>
          <p:nvPr/>
        </p:nvSpPr>
        <p:spPr>
          <a:xfrm>
            <a:off x="6730371" y="4157431"/>
            <a:ext cx="24379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1CE0885F-6626-EED5-71BE-10C42293A2B8}"/>
              </a:ext>
            </a:extLst>
          </p:cNvPr>
          <p:cNvSpPr/>
          <p:nvPr/>
        </p:nvSpPr>
        <p:spPr>
          <a:xfrm>
            <a:off x="1844725" y="1346030"/>
            <a:ext cx="5007546" cy="23954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진행 플로우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FEFFFEA3-61A7-7827-1578-A723C8D106E0}"/>
              </a:ext>
            </a:extLst>
          </p:cNvPr>
          <p:cNvSpPr/>
          <p:nvPr/>
        </p:nvSpPr>
        <p:spPr>
          <a:xfrm>
            <a:off x="6974170" y="1340755"/>
            <a:ext cx="3596929" cy="244340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시스템 처리</a:t>
            </a: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1A9FB30-75AF-633A-B67D-C8F26915CFDE}"/>
              </a:ext>
            </a:extLst>
          </p:cNvPr>
          <p:cNvCxnSpPr>
            <a:cxnSpLocks/>
            <a:stCxn id="96" idx="2"/>
            <a:endCxn id="95" idx="0"/>
          </p:cNvCxnSpPr>
          <p:nvPr/>
        </p:nvCxnSpPr>
        <p:spPr>
          <a:xfrm>
            <a:off x="9698373" y="4345667"/>
            <a:ext cx="0" cy="183722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447B1BE7-4C63-A2EC-FA7C-EF2E49C3EE87}"/>
              </a:ext>
            </a:extLst>
          </p:cNvPr>
          <p:cNvCxnSpPr>
            <a:cxnSpLocks/>
            <a:stCxn id="95" idx="2"/>
            <a:endCxn id="102" idx="0"/>
          </p:cNvCxnSpPr>
          <p:nvPr/>
        </p:nvCxnSpPr>
        <p:spPr>
          <a:xfrm>
            <a:off x="9698373" y="4929494"/>
            <a:ext cx="0" cy="193859"/>
          </a:xfrm>
          <a:prstGeom prst="straightConnector1">
            <a:avLst/>
          </a:prstGeom>
          <a:ln>
            <a:solidFill>
              <a:srgbClr val="FAEBD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0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30AA5-6D6B-0304-F9F3-7C3BC8F53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A82C42-CD55-7A02-407A-36D0B806B1E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26D74-A1C7-9B1A-7B27-2EC06FE7B4E9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05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7AF52B1-31CE-96FB-480B-1BBC724B7B78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13B3D8E-D3D8-DB0D-33DE-1A53EC27D170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FC7CAA6C-B31B-9081-6A40-81A43C8BADE8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F849FFAD-2C1E-3B32-B65E-FFB0D3110178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DC2A99-D3AD-8A85-F04A-4A5EFE03C794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AE47A8FF-5938-F10D-0D19-32EC7D9DB262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4D21A30D-E5DF-080B-4B7F-43484725DC3A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90F14DBE-2D0A-96E8-4ADE-8FFC4F7536D6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20973249-A42D-28EC-5200-E086BC7620DA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F08D2-0856-775A-5C6F-BF97B7678F97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E18B6E-5B41-85AA-25AB-EF76530B6706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7670BB-29EA-B0EB-0C78-D081759ED86E}"/>
              </a:ext>
            </a:extLst>
          </p:cNvPr>
          <p:cNvSpPr txBox="1"/>
          <p:nvPr/>
        </p:nvSpPr>
        <p:spPr>
          <a:xfrm>
            <a:off x="7877165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5767B-559A-29B4-EE59-0C32755A40A5}"/>
              </a:ext>
            </a:extLst>
          </p:cNvPr>
          <p:cNvSpPr txBox="1"/>
          <p:nvPr/>
        </p:nvSpPr>
        <p:spPr>
          <a:xfrm>
            <a:off x="9203998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261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771BA-BC19-03E8-89F4-00A7D501B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2F417F00-6FE9-CD98-B8E0-CD88ECCFEA97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1F4C59-5474-242D-1A18-5A2221F83C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0AA31-F358-6652-45AD-B8DF594F473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7BD86A-B756-D076-DB86-6E5E1E8AA927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3863194-CEDA-470B-C97D-35A8CEAFC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7E5517-F3E0-153C-9D4C-D78A9326C45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2898E-2E14-81F8-7C88-5BEF690F99B1}"/>
              </a:ext>
            </a:extLst>
          </p:cNvPr>
          <p:cNvSpPr txBox="1"/>
          <p:nvPr/>
        </p:nvSpPr>
        <p:spPr>
          <a:xfrm>
            <a:off x="266699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대륙 별 가장 높은 단계만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쿠르잔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전선은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토벌의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가디언이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5543CF88-01FF-2E18-509A-400DF0EE3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588738"/>
              </p:ext>
            </p:extLst>
          </p:nvPr>
        </p:nvGraphicFramePr>
        <p:xfrm>
          <a:off x="787956" y="2776486"/>
          <a:ext cx="10788298" cy="298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041531">
                  <a:extLst>
                    <a:ext uri="{9D8B030D-6E8A-4147-A177-3AD203B41FA5}">
                      <a16:colId xmlns:a16="http://schemas.microsoft.com/office/drawing/2014/main" val="3864677959"/>
                    </a:ext>
                  </a:extLst>
                </a:gridCol>
                <a:gridCol w="1020160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39912">
                  <a:extLst>
                    <a:ext uri="{9D8B030D-6E8A-4147-A177-3AD203B41FA5}">
                      <a16:colId xmlns:a16="http://schemas.microsoft.com/office/drawing/2014/main" val="147292718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636636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523437">
                  <a:extLst>
                    <a:ext uri="{9D8B030D-6E8A-4147-A177-3AD203B41FA5}">
                      <a16:colId xmlns:a16="http://schemas.microsoft.com/office/drawing/2014/main" val="17107059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383526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776547">
                  <a:extLst>
                    <a:ext uri="{9D8B030D-6E8A-4147-A177-3AD203B41FA5}">
                      <a16:colId xmlns:a16="http://schemas.microsoft.com/office/drawing/2014/main" val="44766925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우르닐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루메루스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빙결의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베르투스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2251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홍염의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타이탈로스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51252"/>
                  </a:ext>
                </a:extLst>
              </a:tr>
              <a:tr h="1758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레기오로스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칼벤투스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아카테스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680945"/>
                  </a:ext>
                </a:extLst>
              </a:tr>
              <a:tr h="126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혹한의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헬가이아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용암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크로마니움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레바노스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엘버하스틱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23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중갑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나크라세나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이그렉시온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흑야의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요호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벨가누스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96424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6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데스칼루다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쿤겔라니움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칼엘리고스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하누마탄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1030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소나벨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가르가디스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베스칼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6456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정화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아게오로스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스콜라키아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122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906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25C6-371D-9092-B7CA-84DCB39F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5D5565A-7857-889E-1A45-16E626BF822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9B0213-E655-D3EC-C26B-9DCB5EB3F402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EB36D-33F8-9832-67B2-F30B7F8C345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0AE5D3-99F2-F929-3BD5-400BB93FFD50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A057509-97A2-1E69-B101-6D7B737BC7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3AC31-691A-5A3B-1F95-7B87199FA206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079AC-830E-2143-C42C-985DD67677B4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제외한 모든 군단장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DAADE-A59A-2AC7-48A4-BC07ACBEAD4E}"/>
              </a:ext>
            </a:extLst>
          </p:cNvPr>
          <p:cNvSpPr txBox="1"/>
          <p:nvPr/>
        </p:nvSpPr>
        <p:spPr>
          <a:xfrm>
            <a:off x="6710427" y="1773637"/>
            <a:ext cx="49100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레이드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난이도 문제로 인하여 제외하였습니다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A424E633-39AA-D192-B532-328519CE6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26994"/>
              </p:ext>
            </p:extLst>
          </p:nvPr>
        </p:nvGraphicFramePr>
        <p:xfrm>
          <a:off x="787956" y="2158530"/>
          <a:ext cx="10788299" cy="294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카르테론의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8991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04D5-486F-50ED-71DD-ED944B6DD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D1D1F4-61EE-EADF-7111-AA6B90ED562D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2C6BF1-346E-A59C-908C-BF857D157573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057C06-1136-C8D5-15BF-71822969D67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AE8CEF-9E20-0142-D98D-B3A2BB3DFC6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BEBBD025-32FB-0862-D148-34ED33D5C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2FE8F-813B-CA08-A6D9-FA3A3444BE1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946E10-5DDA-6623-026D-471691A26221}"/>
              </a:ext>
            </a:extLst>
          </p:cNvPr>
          <p:cNvSpPr txBox="1"/>
          <p:nvPr/>
        </p:nvSpPr>
        <p:spPr>
          <a:xfrm>
            <a:off x="266699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에픽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레이드의 관문이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39219B12-B583-AE2D-958F-1DE45D2A8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995412"/>
              </p:ext>
            </p:extLst>
          </p:nvPr>
        </p:nvGraphicFramePr>
        <p:xfrm>
          <a:off x="787955" y="215853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782D73B-8CBA-03B1-EA7B-15691423C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400062"/>
              </p:ext>
            </p:extLst>
          </p:nvPr>
        </p:nvGraphicFramePr>
        <p:xfrm>
          <a:off x="787954" y="373333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889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0C185-EB88-AC98-C5B6-0A193340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AB4E1086-76B1-16DE-D9BB-2507A6136CC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2E26A0-6608-3844-DCAF-4BE28F8AEBAB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04FC7-C32C-D256-5594-2E76B29A4865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A6E1663-FC82-2AE5-2A8B-FB58548794A5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FA09757F-37E3-5919-337E-8FAB76EA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9363C2-5EF2-4ED1-4B47-77DF411A432E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E45F81-335D-3498-4A88-79A8019E3354}"/>
              </a:ext>
            </a:extLst>
          </p:cNvPr>
          <p:cNvSpPr txBox="1"/>
          <p:nvPr/>
        </p:nvSpPr>
        <p:spPr>
          <a:xfrm>
            <a:off x="266699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필드 보스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카오스게이트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태초의 섬 포함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게이트의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히든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보스가 반드시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65E6C1B-3BD8-D254-50AC-F8C2C77F6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006892"/>
              </p:ext>
            </p:extLst>
          </p:nvPr>
        </p:nvGraphicFramePr>
        <p:xfrm>
          <a:off x="828594" y="4381691"/>
          <a:ext cx="10788300" cy="39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3518064303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79880636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245813105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게이트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몽환의 화원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질병의 첨탑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성채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06036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38B507-52D6-74DD-6BCD-38EABAEE9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133759"/>
              </p:ext>
            </p:extLst>
          </p:nvPr>
        </p:nvGraphicFramePr>
        <p:xfrm>
          <a:off x="828594" y="5151684"/>
          <a:ext cx="10788300" cy="39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3518064303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479880636"/>
                    </a:ext>
                  </a:extLst>
                </a:gridCol>
                <a:gridCol w="2343458">
                  <a:extLst>
                    <a:ext uri="{9D8B030D-6E8A-4147-A177-3AD203B41FA5}">
                      <a16:colId xmlns:a16="http://schemas.microsoft.com/office/drawing/2014/main" val="245813105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06036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45B365A-435D-E7AD-0DD8-E65E987F6B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080184"/>
              </p:ext>
            </p:extLst>
          </p:nvPr>
        </p:nvGraphicFramePr>
        <p:xfrm>
          <a:off x="787956" y="2776486"/>
          <a:ext cx="10788298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그림자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계몽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874522A-22E8-F3F1-ACF0-7088D9B13889}"/>
              </a:ext>
            </a:extLst>
          </p:cNvPr>
          <p:cNvSpPr txBox="1"/>
          <p:nvPr/>
        </p:nvSpPr>
        <p:spPr>
          <a:xfrm>
            <a:off x="828594" y="5771779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모험섬은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모든 섬이 등장하는 건 아니고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..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모험섬들로만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구성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14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D30C6A0-E48A-D0AF-B3C6-C013E792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199275"/>
              </p:ext>
            </p:extLst>
          </p:nvPr>
        </p:nvGraphicFramePr>
        <p:xfrm>
          <a:off x="701851" y="1049286"/>
          <a:ext cx="10788298" cy="5394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필드 보스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아르테미스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루드릭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유디아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소금거인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서부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로블롬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루테란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동부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월리월리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토토이크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카스피엘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애니츠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혼재의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추오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아르데타인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시그나투스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불칸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북부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프록시마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카스릭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슈샤이어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타르실라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로헨델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하르마게돈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티파니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페이튼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엔켈라두스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파푸니카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모아케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베른 남부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천둥날개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로웬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헤르무트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엘가시아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창공의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심판자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이스라펠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볼다이크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드라커스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쿠르잔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세베크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아툰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4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9B081DA-0777-B890-A397-A15E72CDC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871985"/>
              </p:ext>
            </p:extLst>
          </p:nvPr>
        </p:nvGraphicFramePr>
        <p:xfrm>
          <a:off x="701851" y="1049286"/>
          <a:ext cx="6798077" cy="521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0913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73858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738582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모험섬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환영 나비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블루홀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198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쿵덕쿵 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3885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라일라이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784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장난감 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5821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볼라르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3682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포르페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079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스노우팡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아일랜드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4684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수라도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914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몬테섬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935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하모니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000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메데이아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1504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기회의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03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협곡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89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고요한 안식의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77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우거진 갈대의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007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41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9241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3213DA0-3AF5-F4FE-0DE9-DD38D27460E6}"/>
              </a:ext>
            </a:extLst>
          </p:cNvPr>
          <p:cNvSpPr txBox="1"/>
          <p:nvPr/>
        </p:nvSpPr>
        <p:spPr>
          <a:xfrm>
            <a:off x="1031794" y="592904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프로키온의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나침반에서 등장하는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모험섬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목록임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405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9DD43-058F-17D4-3580-712A8692F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39D57093-82A6-680C-80F0-094CCCD5564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FAA041D-9B12-B724-5D05-8BBDC380DDA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D331EB-24D6-DC2A-B7AD-15C6487032CF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15243-B7A4-6F6E-63BE-C6B72B1D3F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30DC4A5-5761-7ABB-8893-A34B2D58F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A3A75B-3A36-585C-AB63-F69541DCE180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등장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5E6B6-37E0-A1D0-D21C-95C9E24CF8B1}"/>
              </a:ext>
            </a:extLst>
          </p:cNvPr>
          <p:cNvSpPr txBox="1"/>
          <p:nvPr/>
        </p:nvSpPr>
        <p:spPr>
          <a:xfrm>
            <a:off x="266699" y="1225344"/>
            <a:ext cx="11658600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제한시간 동안 많은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킬을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내는 팀이 승리하는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명이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투혼전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자신의 캐릭터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개로 팀을 이루어 순차적으로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1vs1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릴레이 전투를 이어가는 모드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2E5977-19EA-2514-4061-88C18BB35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352867"/>
              </p:ext>
            </p:extLst>
          </p:nvPr>
        </p:nvGraphicFramePr>
        <p:xfrm>
          <a:off x="701850" y="3429000"/>
          <a:ext cx="10788298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80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249811">
                  <a:extLst>
                    <a:ext uri="{9D8B030D-6E8A-4147-A177-3AD203B41FA5}">
                      <a16:colId xmlns:a16="http://schemas.microsoft.com/office/drawing/2014/main" val="2758063255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351720602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3045137991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462038581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1423855197"/>
                    </a:ext>
                  </a:extLst>
                </a:gridCol>
                <a:gridCol w="1160073">
                  <a:extLst>
                    <a:ext uri="{9D8B030D-6E8A-4147-A177-3AD203B41FA5}">
                      <a16:colId xmlns:a16="http://schemas.microsoft.com/office/drawing/2014/main" val="2790882318"/>
                    </a:ext>
                  </a:extLst>
                </a:gridCol>
                <a:gridCol w="1160072">
                  <a:extLst>
                    <a:ext uri="{9D8B030D-6E8A-4147-A177-3AD203B41FA5}">
                      <a16:colId xmlns:a16="http://schemas.microsoft.com/office/drawing/2014/main" val="355395616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증명의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740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대전 방식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섬멸전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대장전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투혼전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전장맵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콜로세움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지하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새벽의 전장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붉은장막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투기장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8993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542D4B2-710A-08B4-588F-5B1C5F0E417D}"/>
              </a:ext>
            </a:extLst>
          </p:cNvPr>
          <p:cNvSpPr txBox="1"/>
          <p:nvPr/>
        </p:nvSpPr>
        <p:spPr>
          <a:xfrm>
            <a:off x="828594" y="5771779"/>
            <a:ext cx="9107886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투혼전은 좀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어려울듯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그냥 섬멸전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대장전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개만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ㄴ넣어야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할 듯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419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1E38D-58F6-FF9C-7FCA-93FDA9447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2188B5-504F-E214-5E8C-9A76ABCDB778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287C010-4C3F-F326-087C-F2C05EF4A4F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DC0FD5-7377-5F66-9CD2-368E4A91C68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EA6C90D-846D-F80B-5C2F-1C12C6707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1F7C80-6802-B334-14BC-CF28490D4E41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1370A6-88B8-EAA1-CB97-1F284215BEFD}"/>
              </a:ext>
            </a:extLst>
          </p:cNvPr>
          <p:cNvSpPr txBox="1"/>
          <p:nvPr/>
        </p:nvSpPr>
        <p:spPr>
          <a:xfrm>
            <a:off x="266700" y="1225344"/>
            <a:ext cx="11658600" cy="8394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시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로딩중에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en-US" altLang="ko-KR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vivrin_content_table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참조하여 콘텐츠를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개를 선별합니다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00B9F-3A74-D0D9-DB4D-B852FB80E5FC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56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274989-A4F7-4A32-A17B-E5D7F33F3BEC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5E650-384B-44B7-9D94-29F493D504B9}"/>
              </a:ext>
            </a:extLst>
          </p:cNvPr>
          <p:cNvSpPr txBox="1"/>
          <p:nvPr/>
        </p:nvSpPr>
        <p:spPr>
          <a:xfrm>
            <a:off x="921556" y="1332272"/>
            <a:ext cx="10348888" cy="41934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로스트아크의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콘텐츠는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위주이며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이에 맞춰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선호하는 유저들이 대다수를 차지하게 되어 유저들끼리 직접적으로 전투하는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로웬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이용률이 매우 저조한 상태입니다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허나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콘텐츠만 하기에는 경쟁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승부욕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등의 재미를 느끼기 어렵기에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적절히 조합한 형태의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콘텐츠를 기획하여 거부감이 없는 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</a:t>
            </a: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제공하고자 합니다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기존에 있는 다양한 콘텐츠들을 한 번에 즐길 수 있는 수평 콘텐츠로 기획하였습니다</a:t>
            </a:r>
            <a:r>
              <a:rPr lang="en-US" altLang="ko-KR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01.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A24E750-B8A3-4AD8-B559-E88EB88D50CF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로스트아크 로고 | 로아 인벤">
            <a:extLst>
              <a:ext uri="{FF2B5EF4-FFF2-40B4-BE49-F238E27FC236}">
                <a16:creationId xmlns:a16="http://schemas.microsoft.com/office/drawing/2014/main" id="{53BF5796-5CF5-41C8-9189-E9DAAE56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32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700E0-242C-A67B-9198-B80CDBA65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3BAAF8-F4F7-7A77-B3EE-62F296D083A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706A91-1BAE-DBD6-B0BC-4672C7A7DC58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E0CCF3-257B-70CF-97FD-5196DACC4F5B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8FF20753-8239-B6B4-D168-F1002FC419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30EDD3-ECB4-198B-889C-3608E854588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C3E5F-AA26-8689-E722-2D608573706F}"/>
              </a:ext>
            </a:extLst>
          </p:cNvPr>
          <p:cNvSpPr txBox="1"/>
          <p:nvPr/>
        </p:nvSpPr>
        <p:spPr>
          <a:xfrm>
            <a:off x="266700" y="1225344"/>
            <a:ext cx="11658600" cy="27784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선별된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적용하여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출력합니다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표당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100/N(%)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의 확률을 갖으며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종료 후 확률에 의하여 제외할 콘텐츠가 선택됩니다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은 투표자의 수입니다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기권자는 해당되지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파티원이 기권하는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파티는 콘텐츠를 제외하지 않게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투표로 선별된 콘텐츠는 제외 처리합니다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라운드에서 등장하지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화면에서 흑백 처리하여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6D99-3828-C818-A586-A7CF25E437DE}"/>
              </a:ext>
            </a:extLst>
          </p:cNvPr>
          <p:cNvSpPr txBox="1"/>
          <p:nvPr/>
        </p:nvSpPr>
        <p:spPr>
          <a:xfrm>
            <a:off x="6095999" y="1980903"/>
            <a:ext cx="3325793" cy="2761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33B81-5EBC-6A2C-4D94-69F644E036BA}"/>
              </a:ext>
            </a:extLst>
          </p:cNvPr>
          <p:cNvSpPr txBox="1"/>
          <p:nvPr/>
        </p:nvSpPr>
        <p:spPr>
          <a:xfrm>
            <a:off x="7137721" y="3921376"/>
            <a:ext cx="397397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‘</a:t>
            </a:r>
            <a:r>
              <a:rPr lang="ko-KR" altLang="en-US" sz="1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참고 </a:t>
            </a:r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(129page)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A26C9-0451-A341-B911-57CE5072778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205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E546A-42E5-6293-CFBC-C3DA90C7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7463300-03A1-0F64-681E-2D3B32AB065C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D543CB-5971-DA08-8E00-BE3785294BE6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172F1-72BE-287E-8113-267912C014F3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ED96C-3B5B-1E54-F363-740CB9F307D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AA71B7E1-36F9-6280-E9B0-5353EE8BB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E9F5F-8C98-1E32-18D0-8AF604FD82E7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8D5F4B-624C-2B80-E06C-9C23E01BE78E}"/>
              </a:ext>
            </a:extLst>
          </p:cNvPr>
          <p:cNvSpPr txBox="1"/>
          <p:nvPr/>
        </p:nvSpPr>
        <p:spPr>
          <a:xfrm>
            <a:off x="266700" y="1225344"/>
            <a:ext cx="1165860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</a:t>
            </a:r>
            <a:r>
              <a:rPr lang="ko-KR" altLang="en-US" sz="2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변경점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큐브의 조건에 맞춰 등장하는 콘텐츠들의 보정이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하드 난이도가 있는 콘텐츠는 하드 난이도만 등장합니다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CFCF50F-4B04-A78B-F196-970F3F082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205102"/>
              </p:ext>
            </p:extLst>
          </p:nvPr>
        </p:nvGraphicFramePr>
        <p:xfrm>
          <a:off x="805752" y="2453170"/>
          <a:ext cx="8365121" cy="500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90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165905">
                  <a:extLst>
                    <a:ext uri="{9D8B030D-6E8A-4147-A177-3AD203B41FA5}">
                      <a16:colId xmlns:a16="http://schemas.microsoft.com/office/drawing/2014/main" val="1212204991"/>
                    </a:ext>
                  </a:extLst>
                </a:gridCol>
                <a:gridCol w="6033311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</a:tblGrid>
              <a:tr h="2362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변경점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카오스 던전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절실한 구원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’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각인 적용 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가디언 토벌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8520927"/>
                  </a:ext>
                </a:extLst>
              </a:tr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공용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에스더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스킬 사용이 불가능합니다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루가루의 붉은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루가루의 붉은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등장하는 구슬이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8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 →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개로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루카스의 푸른 결속 패턴에서 요구되는 무력화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갑옷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‘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버프가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→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스택으로 변경됩니다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부위 파괴 요구 수치가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50%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감소합니다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.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1529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028880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075206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624346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540979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16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회 →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데스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카운트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245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0EF53-6D12-4817-9827-A920A9CCB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FCF50E7E-4807-A29C-360E-D80CD9139651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D64FBB-71FE-9B04-6332-6884FF58535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3D3317-6BC3-11FB-CC43-B3D1B9741C61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05.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세부 규칙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95998C3-F124-1699-254D-F347C77EE756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3AF4E20F-7B23-D2D7-2C12-FE5F3B709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650E48-56F7-B664-2CC0-B42A448B78D2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B95D2-D828-5AEC-C58C-582CC152B29C}"/>
              </a:ext>
            </a:extLst>
          </p:cNvPr>
          <p:cNvSpPr txBox="1"/>
          <p:nvPr/>
        </p:nvSpPr>
        <p:spPr>
          <a:xfrm>
            <a:off x="266700" y="1225344"/>
            <a:ext cx="11658600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큐브에서 사용 할 수 있는 특수한 효과입니다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파티원은 군단장 레이드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레이드에서 파티장이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연합군 스킬 효과를 선택한 파티원이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에스더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스킬과 연합군 스킬은 비활성화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51398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28EA4B-5C2F-4B1E-A366-9B75144BD519}"/>
              </a:ext>
            </a:extLst>
          </p:cNvPr>
          <p:cNvSpPr txBox="1"/>
          <p:nvPr/>
        </p:nvSpPr>
        <p:spPr>
          <a:xfrm>
            <a:off x="1998665" y="1905506"/>
            <a:ext cx="8194669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창고</a:t>
            </a:r>
            <a:br>
              <a:rPr lang="en-US" altLang="ko-KR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96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아래 슬라이드</a:t>
            </a:r>
            <a:endParaRPr lang="en-US" altLang="ko-KR" sz="96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936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44408-DF02-F533-C88F-AE51372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E731AB2E-1229-04D0-F39B-1073AEE36293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342111-9DC7-AE3B-CC3E-111B1D53ABD4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BDF6E-5DEE-52A8-33D2-87F31FE125A9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1D5EFE-D5EB-F718-7660-7951F45C5EB1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1FA96010-68ED-4F52-E4C3-8DD34EAD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EB56E9-AD5C-9CE3-0B5F-20F984CAC41C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3EEF0-4790-713B-733C-528C596C5D19}"/>
              </a:ext>
            </a:extLst>
          </p:cNvPr>
          <p:cNvSpPr txBox="1"/>
          <p:nvPr/>
        </p:nvSpPr>
        <p:spPr>
          <a:xfrm>
            <a:off x="5067300" y="1465803"/>
            <a:ext cx="6858000" cy="16704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설정 후 매칭을 통해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다음 조건에서는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설정하지 않은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있는 경우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AD0BFC-D346-1A6F-9837-F2732BE7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376719"/>
            <a:ext cx="3565174" cy="306808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A4DDB4D-FFF5-8355-EC02-CD7F17E446B1}"/>
              </a:ext>
            </a:extLst>
          </p:cNvPr>
          <p:cNvSpPr/>
          <p:nvPr/>
        </p:nvSpPr>
        <p:spPr>
          <a:xfrm>
            <a:off x="266698" y="1386600"/>
            <a:ext cx="4399281" cy="259819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19161-D1A1-6168-93F7-8996C46E201A}"/>
              </a:ext>
            </a:extLst>
          </p:cNvPr>
          <p:cNvSpPr txBox="1"/>
          <p:nvPr/>
        </p:nvSpPr>
        <p:spPr>
          <a:xfrm>
            <a:off x="266698" y="4371563"/>
            <a:ext cx="5453382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6E8F82-37E5-EF6B-B140-917D5150BC98}"/>
              </a:ext>
            </a:extLst>
          </p:cNvPr>
          <p:cNvSpPr txBox="1"/>
          <p:nvPr/>
        </p:nvSpPr>
        <p:spPr>
          <a:xfrm>
            <a:off x="9040837" y="3846297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이것도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 같은데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아닌가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살짝 애매함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8041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A3500437-B9B6-4E79-B91D-C2E9A3C75E22}"/>
              </a:ext>
            </a:extLst>
          </p:cNvPr>
          <p:cNvGraphicFramePr>
            <a:graphicFrameLocks noGrp="1"/>
          </p:cNvGraphicFramePr>
          <p:nvPr/>
        </p:nvGraphicFramePr>
        <p:xfrm>
          <a:off x="6394449" y="1388344"/>
          <a:ext cx="5530851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3575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29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6542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29766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FA384D-51CC-CC1B-5785-72A77BFB265B}"/>
              </a:ext>
            </a:extLst>
          </p:cNvPr>
          <p:cNvSpPr txBox="1"/>
          <p:nvPr/>
        </p:nvSpPr>
        <p:spPr>
          <a:xfrm>
            <a:off x="6515100" y="3648042"/>
            <a:ext cx="52197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조율의 서로 적용된다고 명시하기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FF77FF-E9E5-7DF3-1395-97F5E44464CC}"/>
              </a:ext>
            </a:extLst>
          </p:cNvPr>
          <p:cNvSpPr/>
          <p:nvPr/>
        </p:nvSpPr>
        <p:spPr>
          <a:xfrm>
            <a:off x="266698" y="1388344"/>
            <a:ext cx="5889069" cy="362354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7E243C8-3CA1-1DFF-E5DF-A5C6B4F15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770" t="89443" r="10729" b="1924"/>
          <a:stretch/>
        </p:blipFill>
        <p:spPr>
          <a:xfrm>
            <a:off x="6605869" y="5078135"/>
            <a:ext cx="1982365" cy="400110"/>
          </a:xfrm>
          <a:prstGeom prst="rect">
            <a:avLst/>
          </a:prstGeom>
          <a:ln>
            <a:noFill/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EECFD74-B3E4-86A3-AD6A-728F3A782E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63770" t="89443" r="10729" b="1924"/>
          <a:stretch/>
        </p:blipFill>
        <p:spPr>
          <a:xfrm>
            <a:off x="9065598" y="5078135"/>
            <a:ext cx="1982365" cy="40011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FF306-8486-7EBF-41B1-8E0DDEEF9181}"/>
              </a:ext>
            </a:extLst>
          </p:cNvPr>
          <p:cNvSpPr txBox="1"/>
          <p:nvPr/>
        </p:nvSpPr>
        <p:spPr>
          <a:xfrm>
            <a:off x="6515100" y="4639616"/>
            <a:ext cx="4800600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 활성화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/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88FB263-82E3-0CD4-CA47-EFDA400DC23E}"/>
              </a:ext>
            </a:extLst>
          </p:cNvPr>
          <p:cNvSpPr/>
          <p:nvPr/>
        </p:nvSpPr>
        <p:spPr>
          <a:xfrm rot="16200000">
            <a:off x="8703091" y="5130047"/>
            <a:ext cx="247650" cy="296286"/>
          </a:xfrm>
          <a:prstGeom prst="downArrow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D9C83-1D09-3C86-0015-70C07F57CB12}"/>
              </a:ext>
            </a:extLst>
          </p:cNvPr>
          <p:cNvSpPr txBox="1"/>
          <p:nvPr/>
        </p:nvSpPr>
        <p:spPr>
          <a:xfrm>
            <a:off x="7086251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4809C9-1BCB-21A6-4BC0-578EC6F9F78F}"/>
              </a:ext>
            </a:extLst>
          </p:cNvPr>
          <p:cNvSpPr txBox="1"/>
          <p:nvPr/>
        </p:nvSpPr>
        <p:spPr>
          <a:xfrm>
            <a:off x="9545980" y="5478245"/>
            <a:ext cx="1021600" cy="337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BBC8CA-4686-3BA3-76AD-CC40806DC68F}"/>
              </a:ext>
            </a:extLst>
          </p:cNvPr>
          <p:cNvSpPr txBox="1"/>
          <p:nvPr/>
        </p:nvSpPr>
        <p:spPr>
          <a:xfrm>
            <a:off x="7377396" y="6026472"/>
            <a:ext cx="3032101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이건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항목으로 가야 할 듯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373F3C-4438-4473-F3FD-D072E4AA4513}"/>
              </a:ext>
            </a:extLst>
          </p:cNvPr>
          <p:cNvSpPr txBox="1"/>
          <p:nvPr/>
        </p:nvSpPr>
        <p:spPr>
          <a:xfrm>
            <a:off x="2110180" y="5518640"/>
            <a:ext cx="303210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 근데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따로 빼는 게 맞나 싶네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b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보려고 존나 밑에 있는 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항목 내려보고 다시 올리고 하면 </a:t>
            </a:r>
            <a:r>
              <a:rPr lang="ko-KR" altLang="en-US" sz="1200" dirty="0" err="1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존나게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불편하지 않겠음</a:t>
            </a:r>
            <a:r>
              <a:rPr lang="en-US" altLang="ko-KR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ko-KR" altLang="en-US" sz="1200" dirty="0">
                <a:solidFill>
                  <a:srgbClr val="FF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1477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9E1651-9A4B-4D68-AEBE-D66A3870FBC0}"/>
              </a:ext>
            </a:extLst>
          </p:cNvPr>
          <p:cNvSpPr txBox="1"/>
          <p:nvPr/>
        </p:nvSpPr>
        <p:spPr>
          <a:xfrm>
            <a:off x="4986020" y="2725643"/>
            <a:ext cx="6858000" cy="1347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조율의 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 가능하며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보석은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7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레벨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티어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겁화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작열로 통일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아크패시브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off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 각인은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사용 가능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16814-1DFE-C8E6-F9B2-080FF8DF466D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07. UI</a:t>
            </a:r>
          </a:p>
        </p:txBody>
      </p:sp>
    </p:spTree>
    <p:extLst>
      <p:ext uri="{BB962C8B-B14F-4D97-AF65-F5344CB8AC3E}">
        <p14:creationId xmlns:p14="http://schemas.microsoft.com/office/powerpoint/2010/main" val="2214040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7DEC-7400-B5DD-8302-E7D678641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0C2F88B-4D63-E5C8-FA90-35EA824DB72B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673100"/>
          <a:ext cx="1078829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</a:t>
                      </a:r>
                      <a:endParaRPr lang="en-US" altLang="ko-KR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974653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95129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108057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칠흑의 숭배자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X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4E5D860-11E2-4DE2-1EAC-733B22F0CD5E}"/>
              </a:ext>
            </a:extLst>
          </p:cNvPr>
          <p:cNvGraphicFramePr>
            <a:graphicFrameLocks noGrp="1"/>
          </p:cNvGraphicFramePr>
          <p:nvPr/>
        </p:nvGraphicFramePr>
        <p:xfrm>
          <a:off x="701850" y="3429000"/>
          <a:ext cx="10788300" cy="1574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카제로스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붉은 재앙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도륙하는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7DCE73E-06BA-3295-DF34-EDDD78C50963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5003800"/>
          <a:ext cx="10788300" cy="787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243536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3469235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</a:tblGrid>
              <a:tr h="3937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분류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잔혹한 폭풍의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처단자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510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B8BB7-7FC6-48FE-716E-246AFEB9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091CEC0-3FA6-2299-40A3-F5549474258D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999451"/>
          <a:ext cx="1078830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363394816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478923319"/>
                    </a:ext>
                  </a:extLst>
                </a:gridCol>
                <a:gridCol w="1562308">
                  <a:extLst>
                    <a:ext uri="{9D8B030D-6E8A-4147-A177-3AD203B41FA5}">
                      <a16:colId xmlns:a16="http://schemas.microsoft.com/office/drawing/2014/main" val="924471251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051447330"/>
                    </a:ext>
                  </a:extLst>
                </a:gridCol>
                <a:gridCol w="1562306">
                  <a:extLst>
                    <a:ext uri="{9D8B030D-6E8A-4147-A177-3AD203B41FA5}">
                      <a16:colId xmlns:a16="http://schemas.microsoft.com/office/drawing/2014/main" val="2471120703"/>
                    </a:ext>
                  </a:extLst>
                </a:gridCol>
              </a:tblGrid>
              <a:tr h="270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광기군단장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DBDE91F-F5A1-83B1-7415-41986A539F8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1921471"/>
          <a:ext cx="10788299" cy="1765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대지를 부수는 업화의 궤적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부유하는 악몽의 진혼곡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B364BD-5D75-264B-FC8C-0E37DA379AF2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877271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에픽</a:t>
                      </a:r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폭풍의 지휘관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폭풍과 뇌우의 날개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베히모스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222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2E3051-9975-7413-14D7-CF3D612A86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69531"/>
          <a:ext cx="10788301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448685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81287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270842"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검은 산의 포식자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발탄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찢겨진 마수의 군주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636223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욕망의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탐식자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욕망군단장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비아키스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  <a:tr h="1371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앵콜을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외친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쿠크세이튼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983731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게헤나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&amp;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헬카서스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아슈타로테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태초의 악몽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6031704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비통의 지배자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마우르그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쇠락의 군주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질병군단장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697796"/>
                  </a:ext>
                </a:extLst>
              </a:tr>
              <a:tr h="27084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기도하는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킬리네사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어둠의 기사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발리나크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빛을 꺼트리는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카멘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-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895046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E9DC3D5-48C0-B12A-E922-B13EABCD4137}"/>
              </a:ext>
            </a:extLst>
          </p:cNvPr>
          <p:cNvGraphicFramePr>
            <a:graphicFrameLocks noGrp="1"/>
          </p:cNvGraphicFramePr>
          <p:nvPr/>
        </p:nvGraphicFramePr>
        <p:xfrm>
          <a:off x="701849" y="3096526"/>
          <a:ext cx="10788299" cy="1638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4468">
                  <a:extLst>
                    <a:ext uri="{9D8B030D-6E8A-4147-A177-3AD203B41FA5}">
                      <a16:colId xmlns:a16="http://schemas.microsoft.com/office/drawing/2014/main" val="666137069"/>
                    </a:ext>
                  </a:extLst>
                </a:gridCol>
                <a:gridCol w="1374152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075435">
                  <a:extLst>
                    <a:ext uri="{9D8B030D-6E8A-4147-A177-3AD203B41FA5}">
                      <a16:colId xmlns:a16="http://schemas.microsoft.com/office/drawing/2014/main" val="2490190647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494944006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1937688269"/>
                    </a:ext>
                  </a:extLst>
                </a:gridCol>
                <a:gridCol w="1974748">
                  <a:extLst>
                    <a:ext uri="{9D8B030D-6E8A-4147-A177-3AD203B41FA5}">
                      <a16:colId xmlns:a16="http://schemas.microsoft.com/office/drawing/2014/main" val="203258386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관문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089668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군단장 레이드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서막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붉어진 백야의 나선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다르키엘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에키드나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684009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죽음의 왕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일리아칸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짓밟는 자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에기르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8908992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얼어붙은 공포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나로크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몽환군단장 </a:t>
                      </a:r>
                      <a:r>
                        <a:rPr lang="ko-KR" altLang="en-US" sz="1200" dirty="0" err="1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아브렐슈드</a:t>
                      </a: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922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53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9CADC-051D-47F1-9A8B-CD169786E980}"/>
              </a:ext>
            </a:extLst>
          </p:cNvPr>
          <p:cNvSpPr txBox="1"/>
          <p:nvPr/>
        </p:nvSpPr>
        <p:spPr>
          <a:xfrm>
            <a:off x="4098930" y="342900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8CD20D-5033-4FB3-B57A-9E39DC9E6FE6}"/>
              </a:ext>
            </a:extLst>
          </p:cNvPr>
          <p:cNvSpPr txBox="1"/>
          <p:nvPr/>
        </p:nvSpPr>
        <p:spPr>
          <a:xfrm>
            <a:off x="5200650" y="2721114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</a:t>
            </a:r>
            <a:endParaRPr lang="ko-KR" altLang="en-US" sz="4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CEB87F-401C-43C1-B14B-7EC79ECD8E79}"/>
              </a:ext>
            </a:extLst>
          </p:cNvPr>
          <p:cNvCxnSpPr>
            <a:cxnSpLocks/>
          </p:cNvCxnSpPr>
          <p:nvPr/>
        </p:nvCxnSpPr>
        <p:spPr>
          <a:xfrm flipH="1">
            <a:off x="1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6E27231-1462-491E-92BC-FD04DDDB617F}"/>
              </a:ext>
            </a:extLst>
          </p:cNvPr>
          <p:cNvCxnSpPr>
            <a:cxnSpLocks/>
          </p:cNvCxnSpPr>
          <p:nvPr/>
        </p:nvCxnSpPr>
        <p:spPr>
          <a:xfrm flipH="1">
            <a:off x="7515226" y="3429000"/>
            <a:ext cx="4676774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다이아몬드 18">
            <a:extLst>
              <a:ext uri="{FF2B5EF4-FFF2-40B4-BE49-F238E27FC236}">
                <a16:creationId xmlns:a16="http://schemas.microsoft.com/office/drawing/2014/main" id="{C808FF80-47B4-45D6-91C1-9E01F1F172F1}"/>
              </a:ext>
            </a:extLst>
          </p:cNvPr>
          <p:cNvSpPr/>
          <p:nvPr/>
        </p:nvSpPr>
        <p:spPr>
          <a:xfrm>
            <a:off x="934747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8EDC3166-EFF1-4702-8348-52B15DAE935E}"/>
              </a:ext>
            </a:extLst>
          </p:cNvPr>
          <p:cNvSpPr/>
          <p:nvPr/>
        </p:nvSpPr>
        <p:spPr>
          <a:xfrm>
            <a:off x="2261580" y="2844226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1" name="다이아몬드 20">
            <a:extLst>
              <a:ext uri="{FF2B5EF4-FFF2-40B4-BE49-F238E27FC236}">
                <a16:creationId xmlns:a16="http://schemas.microsoft.com/office/drawing/2014/main" id="{AD6E3DD2-1D8D-462B-9DD9-A5F1A747E567}"/>
              </a:ext>
            </a:extLst>
          </p:cNvPr>
          <p:cNvSpPr/>
          <p:nvPr/>
        </p:nvSpPr>
        <p:spPr>
          <a:xfrm>
            <a:off x="358841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0AE609-DE3F-46F5-8DA5-8C4806391E49}"/>
              </a:ext>
            </a:extLst>
          </p:cNvPr>
          <p:cNvSpPr txBox="1"/>
          <p:nvPr/>
        </p:nvSpPr>
        <p:spPr>
          <a:xfrm>
            <a:off x="568323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기획의도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03C2AD-266E-4DED-9B85-9C5FF51DCB7C}"/>
              </a:ext>
            </a:extLst>
          </p:cNvPr>
          <p:cNvSpPr txBox="1"/>
          <p:nvPr/>
        </p:nvSpPr>
        <p:spPr>
          <a:xfrm>
            <a:off x="1895156" y="2477812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4" name="다이아몬드 23">
            <a:extLst>
              <a:ext uri="{FF2B5EF4-FFF2-40B4-BE49-F238E27FC236}">
                <a16:creationId xmlns:a16="http://schemas.microsoft.com/office/drawing/2014/main" id="{BACF00B7-E91F-4EB5-A94E-D73DAC24D2FF}"/>
              </a:ext>
            </a:extLst>
          </p:cNvPr>
          <p:cNvSpPr/>
          <p:nvPr/>
        </p:nvSpPr>
        <p:spPr>
          <a:xfrm>
            <a:off x="8243589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다이아몬드 24">
            <a:extLst>
              <a:ext uri="{FF2B5EF4-FFF2-40B4-BE49-F238E27FC236}">
                <a16:creationId xmlns:a16="http://schemas.microsoft.com/office/drawing/2014/main" id="{CC698CE8-D5CB-4659-8D34-69B8D521F446}"/>
              </a:ext>
            </a:extLst>
          </p:cNvPr>
          <p:cNvSpPr/>
          <p:nvPr/>
        </p:nvSpPr>
        <p:spPr>
          <a:xfrm>
            <a:off x="9570422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A3422324-EC97-416A-8629-48904325DF2B}"/>
              </a:ext>
            </a:extLst>
          </p:cNvPr>
          <p:cNvSpPr/>
          <p:nvPr/>
        </p:nvSpPr>
        <p:spPr>
          <a:xfrm>
            <a:off x="10897253" y="2844226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10F138-146A-484B-BAE9-7E714A8E2E08}"/>
              </a:ext>
            </a:extLst>
          </p:cNvPr>
          <p:cNvSpPr txBox="1"/>
          <p:nvPr/>
        </p:nvSpPr>
        <p:spPr>
          <a:xfrm>
            <a:off x="3221989" y="247781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28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964200-4B69-D15E-2407-5885648BB55B}"/>
              </a:ext>
            </a:extLst>
          </p:cNvPr>
          <p:cNvSpPr txBox="1"/>
          <p:nvPr/>
        </p:nvSpPr>
        <p:spPr>
          <a:xfrm>
            <a:off x="1734163" y="3429000"/>
            <a:ext cx="6858001" cy="24552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선택이 끝난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콘텐츠가 시작됩니다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로딩 화면으로 넘어가며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로딩 화면에서 다양한 정보를 보여줍니다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콘텐츠와 제외된 콘텐츠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선택된 콘텐츠 이름과 이미지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점수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플레이어 직업과 닉네임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62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04.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DCF440-D8E4-4011-98F2-939F9C2E08A9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 방식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660FED-5713-4699-392D-AE1B048676FE}"/>
              </a:ext>
            </a:extLst>
          </p:cNvPr>
          <p:cNvSpPr txBox="1"/>
          <p:nvPr/>
        </p:nvSpPr>
        <p:spPr>
          <a:xfrm>
            <a:off x="266699" y="1658147"/>
            <a:ext cx="6152301" cy="10241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콘텐트 투표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제작 필요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인게임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로 현재 상황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프로그레스바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형태의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제공해줘야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할듯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이런 느낌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608B46-DFB8-538F-6472-0A7966816E2A}"/>
              </a:ext>
            </a:extLst>
          </p:cNvPr>
          <p:cNvCxnSpPr>
            <a:cxnSpLocks/>
          </p:cNvCxnSpPr>
          <p:nvPr/>
        </p:nvCxnSpPr>
        <p:spPr>
          <a:xfrm flipH="1">
            <a:off x="796200" y="2774171"/>
            <a:ext cx="5093301" cy="0"/>
          </a:xfrm>
          <a:prstGeom prst="line">
            <a:avLst/>
          </a:prstGeom>
          <a:ln w="38100">
            <a:solidFill>
              <a:srgbClr val="FAE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CE9F7133-4922-EF7D-1379-1E06CC8E22AB}"/>
              </a:ext>
            </a:extLst>
          </p:cNvPr>
          <p:cNvSpPr/>
          <p:nvPr/>
        </p:nvSpPr>
        <p:spPr>
          <a:xfrm>
            <a:off x="1162624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1AA75-6E39-5CBD-E2E5-068481DDA9B7}"/>
              </a:ext>
            </a:extLst>
          </p:cNvPr>
          <p:cNvSpPr txBox="1"/>
          <p:nvPr/>
        </p:nvSpPr>
        <p:spPr>
          <a:xfrm>
            <a:off x="796200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제외 투표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95B3119-1D45-D235-FB60-21F183700D0C}"/>
              </a:ext>
            </a:extLst>
          </p:cNvPr>
          <p:cNvSpPr/>
          <p:nvPr/>
        </p:nvSpPr>
        <p:spPr>
          <a:xfrm>
            <a:off x="222495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AF8A2-1019-E05A-DF18-18033E393E00}"/>
              </a:ext>
            </a:extLst>
          </p:cNvPr>
          <p:cNvSpPr txBox="1"/>
          <p:nvPr/>
        </p:nvSpPr>
        <p:spPr>
          <a:xfrm>
            <a:off x="1858527" y="2903338"/>
            <a:ext cx="10928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</a:t>
            </a:r>
            <a:b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선택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F9A0C314-AAE3-55C4-1591-1DB9C73CA6CB}"/>
              </a:ext>
            </a:extLst>
          </p:cNvPr>
          <p:cNvSpPr/>
          <p:nvPr/>
        </p:nvSpPr>
        <p:spPr>
          <a:xfrm>
            <a:off x="321461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B808F1-057E-4AF3-F6AE-606EA9145B1E}"/>
              </a:ext>
            </a:extLst>
          </p:cNvPr>
          <p:cNvSpPr txBox="1"/>
          <p:nvPr/>
        </p:nvSpPr>
        <p:spPr>
          <a:xfrm>
            <a:off x="284818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다이아몬드 16">
            <a:extLst>
              <a:ext uri="{FF2B5EF4-FFF2-40B4-BE49-F238E27FC236}">
                <a16:creationId xmlns:a16="http://schemas.microsoft.com/office/drawing/2014/main" id="{E7C323BE-A12B-E4E4-687B-28AAE8E35279}"/>
              </a:ext>
            </a:extLst>
          </p:cNvPr>
          <p:cNvSpPr/>
          <p:nvPr/>
        </p:nvSpPr>
        <p:spPr>
          <a:xfrm>
            <a:off x="4168281" y="2600264"/>
            <a:ext cx="360000" cy="360000"/>
          </a:xfrm>
          <a:prstGeom prst="diamond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7FF0AD-003A-E162-4D09-CA1994E5A17F}"/>
              </a:ext>
            </a:extLst>
          </p:cNvPr>
          <p:cNvSpPr txBox="1"/>
          <p:nvPr/>
        </p:nvSpPr>
        <p:spPr>
          <a:xfrm>
            <a:off x="3801857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AC5A6125-6E5D-D959-7EB6-2A76A1353AA2}"/>
              </a:ext>
            </a:extLst>
          </p:cNvPr>
          <p:cNvSpPr/>
          <p:nvPr/>
        </p:nvSpPr>
        <p:spPr>
          <a:xfrm>
            <a:off x="5163077" y="2600264"/>
            <a:ext cx="360000" cy="360000"/>
          </a:xfrm>
          <a:prstGeom prst="diamond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0D88B-514A-4735-3E7A-50A2989E2DE4}"/>
              </a:ext>
            </a:extLst>
          </p:cNvPr>
          <p:cNvSpPr txBox="1"/>
          <p:nvPr/>
        </p:nvSpPr>
        <p:spPr>
          <a:xfrm>
            <a:off x="4796653" y="2995671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B75A05-675E-F07A-8824-B08E436E137B}"/>
              </a:ext>
            </a:extLst>
          </p:cNvPr>
          <p:cNvSpPr txBox="1"/>
          <p:nvPr/>
        </p:nvSpPr>
        <p:spPr>
          <a:xfrm>
            <a:off x="2848187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5D89-C30D-E7F3-9FF9-8800A2A63D71}"/>
              </a:ext>
            </a:extLst>
          </p:cNvPr>
          <p:cNvSpPr txBox="1"/>
          <p:nvPr/>
        </p:nvSpPr>
        <p:spPr>
          <a:xfrm>
            <a:off x="3801857" y="3249587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7A4D32-E753-F4DB-7F25-30C2B8ACE12A}"/>
              </a:ext>
            </a:extLst>
          </p:cNvPr>
          <p:cNvSpPr txBox="1"/>
          <p:nvPr/>
        </p:nvSpPr>
        <p:spPr>
          <a:xfrm>
            <a:off x="4796653" y="3226503"/>
            <a:ext cx="109284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진행중</a:t>
            </a:r>
            <a:endParaRPr lang="en-US" altLang="ko-KR" sz="1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C4FA27F0-9AFB-856D-7591-521CC48A7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24685"/>
              </p:ext>
            </p:extLst>
          </p:nvPr>
        </p:nvGraphicFramePr>
        <p:xfrm>
          <a:off x="2757193" y="4514053"/>
          <a:ext cx="5887671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2557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1962557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39370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C4F30D8-387A-53A9-A64F-58046C336DFE}"/>
              </a:ext>
            </a:extLst>
          </p:cNvPr>
          <p:cNvSpPr txBox="1"/>
          <p:nvPr/>
        </p:nvSpPr>
        <p:spPr>
          <a:xfrm>
            <a:off x="6185267" y="1074109"/>
            <a:ext cx="5887671" cy="31016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결과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모든 파티의 콘텐츠가 종료된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클리어한 파티가 해당 라운드를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무승부 없음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10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 후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있는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없는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라운드를 진행합니다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라운드 종료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승 파티가 최종 승리하며 콘텐츠를 종료합니다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7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13D09720-7EDA-134C-BADF-5FCFEA089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757171"/>
              </p:ext>
            </p:extLst>
          </p:nvPr>
        </p:nvGraphicFramePr>
        <p:xfrm>
          <a:off x="2186437" y="1296497"/>
          <a:ext cx="6468087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029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  <a:gridCol w="2156029">
                  <a:extLst>
                    <a:ext uri="{9D8B030D-6E8A-4147-A177-3AD203B41FA5}">
                      <a16:colId xmlns:a16="http://schemas.microsoft.com/office/drawing/2014/main" val="21709152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473590"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있는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562671"/>
                  </a:ext>
                </a:extLst>
              </a:tr>
              <a:tr h="338279">
                <a:tc vMerge="1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</a:t>
                      </a:r>
                      <a:r>
                        <a:rPr lang="ko-KR" altLang="en-US" sz="1200" dirty="0">
                          <a:solidFill>
                            <a:srgbClr val="790AFB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없는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경우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b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</a:b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 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라운드 시작</a:t>
                      </a:r>
                      <a:endParaRPr lang="en-US" altLang="ko-KR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marR="0" lvl="0" indent="-17145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1200" dirty="0">
                        <a:solidFill>
                          <a:srgbClr val="FAEBD3"/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81574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B6E9F6-6BCE-BAEF-38AE-4F2CE6753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889849"/>
              </p:ext>
            </p:extLst>
          </p:nvPr>
        </p:nvGraphicFramePr>
        <p:xfrm>
          <a:off x="2186437" y="2991541"/>
          <a:ext cx="646808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12958">
                  <a:extLst>
                    <a:ext uri="{9D8B030D-6E8A-4147-A177-3AD203B41FA5}">
                      <a16:colId xmlns:a16="http://schemas.microsoft.com/office/drawing/2014/main" val="4006034861"/>
                    </a:ext>
                  </a:extLst>
                </a:gridCol>
                <a:gridCol w="5455128">
                  <a:extLst>
                    <a:ext uri="{9D8B030D-6E8A-4147-A177-3AD203B41FA5}">
                      <a16:colId xmlns:a16="http://schemas.microsoft.com/office/drawing/2014/main" val="1473891650"/>
                    </a:ext>
                  </a:extLst>
                </a:gridCol>
              </a:tblGrid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4789748"/>
                  </a:ext>
                </a:extLst>
              </a:tr>
              <a:tr h="26392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있는 경우</a:t>
                      </a:r>
                      <a:r>
                        <a:rPr lang="en-US" altLang="ko-KR" sz="1200" dirty="0">
                          <a:solidFill>
                            <a:srgbClr val="00B05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7903786"/>
                  </a:ext>
                </a:extLst>
              </a:tr>
              <a:tr h="26392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[2</a:t>
                      </a:r>
                      <a:r>
                        <a:rPr lang="ko-KR" altLang="en-US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없는 경우</a:t>
                      </a: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]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10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초 후 </a:t>
                      </a:r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 라운드 시작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05173"/>
                  </a:ext>
                </a:extLst>
              </a:tr>
              <a:tr h="202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3R</a:t>
                      </a:r>
                      <a:endParaRPr lang="ko-KR" altLang="en-US" sz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리디바탕" panose="020B0600000101010101" pitchFamily="34" charset="-127"/>
                        <a:ea typeface="리디바탕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7B6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FAEBD3"/>
                          </a:solidFill>
                          <a:latin typeface="리디바탕" panose="020B0600000101010101" pitchFamily="34" charset="-127"/>
                          <a:ea typeface="리디바탕" panose="020B0600000101010101" pitchFamily="34" charset="-127"/>
                        </a:rPr>
                        <a:t>승 파티가 최종 승리하며 콘텐츠 종료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AEBD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5418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867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4772C66-4D20-D65E-8CD9-5E2C1FB52A77}"/>
              </a:ext>
            </a:extLst>
          </p:cNvPr>
          <p:cNvSpPr/>
          <p:nvPr/>
        </p:nvSpPr>
        <p:spPr>
          <a:xfrm>
            <a:off x="1087120" y="619760"/>
            <a:ext cx="9906000" cy="54457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2E06D80-7865-E1B4-F25F-632D0689B1DF}"/>
              </a:ext>
            </a:extLst>
          </p:cNvPr>
          <p:cNvSpPr/>
          <p:nvPr/>
        </p:nvSpPr>
        <p:spPr>
          <a:xfrm>
            <a:off x="131064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파티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D1A62C-6485-E5A0-C66E-3ABD17DA797A}"/>
              </a:ext>
            </a:extLst>
          </p:cNvPr>
          <p:cNvSpPr/>
          <p:nvPr/>
        </p:nvSpPr>
        <p:spPr>
          <a:xfrm>
            <a:off x="9194800" y="2428240"/>
            <a:ext cx="1605280" cy="14427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ko-KR" altLang="en-US" dirty="0"/>
              <a:t>파티 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47C25B-467E-4E88-E05C-4403DCC8D130}"/>
              </a:ext>
            </a:extLst>
          </p:cNvPr>
          <p:cNvSpPr/>
          <p:nvPr/>
        </p:nvSpPr>
        <p:spPr>
          <a:xfrm>
            <a:off x="180848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endParaRPr lang="en-US" altLang="ko-KR" dirty="0"/>
          </a:p>
          <a:p>
            <a:pPr algn="ctr"/>
            <a:r>
              <a:rPr lang="en-US" altLang="ko-KR" dirty="0"/>
              <a:t>2R</a:t>
            </a:r>
          </a:p>
          <a:p>
            <a:pPr algn="ctr"/>
            <a:r>
              <a:rPr lang="ko-KR" altLang="en-US" dirty="0"/>
              <a:t>패배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FFB019-8F59-BC88-85A6-3D4D8E6C65A5}"/>
              </a:ext>
            </a:extLst>
          </p:cNvPr>
          <p:cNvSpPr/>
          <p:nvPr/>
        </p:nvSpPr>
        <p:spPr>
          <a:xfrm>
            <a:off x="357632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ko-KR" altLang="en-US" dirty="0"/>
              <a:t>현재 콘텐츠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ABFA97-78BB-3EA8-4B74-0830A5A297E2}"/>
              </a:ext>
            </a:extLst>
          </p:cNvPr>
          <p:cNvSpPr/>
          <p:nvPr/>
        </p:nvSpPr>
        <p:spPr>
          <a:xfrm>
            <a:off x="534416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제외된 건 흑백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095A3-F6AB-B824-993A-B293D1E84AAE}"/>
              </a:ext>
            </a:extLst>
          </p:cNvPr>
          <p:cNvSpPr/>
          <p:nvPr/>
        </p:nvSpPr>
        <p:spPr>
          <a:xfrm>
            <a:off x="711200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  <a:br>
              <a:rPr lang="en-US" altLang="ko-KR" dirty="0"/>
            </a:br>
            <a:r>
              <a:rPr lang="en-US" altLang="ko-KR" dirty="0"/>
              <a:t>1R</a:t>
            </a:r>
            <a:br>
              <a:rPr lang="en-US" altLang="ko-KR" dirty="0"/>
            </a:br>
            <a:r>
              <a:rPr lang="ko-KR" altLang="en-US" dirty="0"/>
              <a:t>승리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7F6E86-BE84-3D01-4494-E2EC6BEA5768}"/>
              </a:ext>
            </a:extLst>
          </p:cNvPr>
          <p:cNvSpPr/>
          <p:nvPr/>
        </p:nvSpPr>
        <p:spPr>
          <a:xfrm>
            <a:off x="8879840" y="4775200"/>
            <a:ext cx="1625600" cy="100584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콘텐츠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314DFE-935A-266F-E45F-845E43ED0D9D}"/>
              </a:ext>
            </a:extLst>
          </p:cNvPr>
          <p:cNvSpPr/>
          <p:nvPr/>
        </p:nvSpPr>
        <p:spPr>
          <a:xfrm>
            <a:off x="3180080" y="1117600"/>
            <a:ext cx="5821680" cy="337312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콘텐츠 이미지</a:t>
            </a:r>
            <a:r>
              <a:rPr lang="en-US" altLang="ko-KR" dirty="0"/>
              <a:t>, </a:t>
            </a:r>
            <a:r>
              <a:rPr lang="ko-KR" altLang="en-US" dirty="0"/>
              <a:t>정보</a:t>
            </a:r>
            <a:r>
              <a:rPr lang="en-US" altLang="ko-KR" dirty="0"/>
              <a:t>, </a:t>
            </a:r>
            <a:r>
              <a:rPr lang="ko-KR" altLang="en-US" dirty="0"/>
              <a:t>라운드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E30320-CF9C-075E-D6AB-F316B45D0A1D}"/>
              </a:ext>
            </a:extLst>
          </p:cNvPr>
          <p:cNvSpPr/>
          <p:nvPr/>
        </p:nvSpPr>
        <p:spPr>
          <a:xfrm>
            <a:off x="168656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0FB79A-20F2-2085-1D2E-6B7AFC697917}"/>
              </a:ext>
            </a:extLst>
          </p:cNvPr>
          <p:cNvSpPr/>
          <p:nvPr/>
        </p:nvSpPr>
        <p:spPr>
          <a:xfrm>
            <a:off x="9652000" y="1676400"/>
            <a:ext cx="853440" cy="467360"/>
          </a:xfrm>
          <a:prstGeom prst="rect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점수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20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5E66DE-CAB6-BF7F-6B5F-D0C4D903F860}"/>
              </a:ext>
            </a:extLst>
          </p:cNvPr>
          <p:cNvSpPr txBox="1"/>
          <p:nvPr/>
        </p:nvSpPr>
        <p:spPr>
          <a:xfrm>
            <a:off x="266699" y="1465803"/>
            <a:ext cx="10116821" cy="3609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번호는 매칭 후 랜덤으로 매칭됩니다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01)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딜러로 배정</a:t>
            </a:r>
            <a:b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상황 예시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03)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 자리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상태의 대기열에 입장 →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포지션으로 배정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파티와 번호 배정 규칙</a:t>
            </a: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파티부터 배정되며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자리가 없는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1~3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순서대로 번호가 배정됩니다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번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 포지션으로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고정입니다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파티에 배정된 후 상위 번호에 빈자리가 생기는 경우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719402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74846973-6C80-48D7-88BD-FEF435CC5D8A}"/>
              </a:ext>
            </a:extLst>
          </p:cNvPr>
          <p:cNvSpPr/>
          <p:nvPr/>
        </p:nvSpPr>
        <p:spPr>
          <a:xfrm>
            <a:off x="266699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ED50C-FACA-4E80-B83E-CFB88BB31CC1}"/>
              </a:ext>
            </a:extLst>
          </p:cNvPr>
          <p:cNvSpPr/>
          <p:nvPr/>
        </p:nvSpPr>
        <p:spPr>
          <a:xfrm>
            <a:off x="6412992" y="825234"/>
            <a:ext cx="5512309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142C01-5A08-4350-95C0-4737F7961E91}"/>
              </a:ext>
            </a:extLst>
          </p:cNvPr>
          <p:cNvCxnSpPr>
            <a:cxnSpLocks/>
          </p:cNvCxnSpPr>
          <p:nvPr/>
        </p:nvCxnSpPr>
        <p:spPr>
          <a:xfrm flipV="1">
            <a:off x="6096000" y="1470793"/>
            <a:ext cx="0" cy="4903348"/>
          </a:xfrm>
          <a:prstGeom prst="line">
            <a:avLst/>
          </a:prstGeom>
          <a:ln w="3175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25000">
                  <a:srgbClr val="FAEBD3"/>
                </a:gs>
                <a:gs pos="75000">
                  <a:srgbClr val="FAEBD3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AA66FEF-5F83-4ED1-A95A-849DD11BC8CF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규칙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9FDC55-AD30-4EA1-8FA2-2B69D4D2B038}"/>
              </a:ext>
            </a:extLst>
          </p:cNvPr>
          <p:cNvSpPr txBox="1"/>
          <p:nvPr/>
        </p:nvSpPr>
        <p:spPr>
          <a:xfrm>
            <a:off x="6412992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</a:t>
            </a: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매커니즘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071565-F9C3-2391-A1DE-5332F0D1A4BE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D5857-FCE0-A30E-7FED-B436E7138044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4E86463-C63B-AFA4-5997-65B5BED7DAF9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로스트아크 로고 | 로아 인벤">
            <a:extLst>
              <a:ext uri="{FF2B5EF4-FFF2-40B4-BE49-F238E27FC236}">
                <a16:creationId xmlns:a16="http://schemas.microsoft.com/office/drawing/2014/main" id="{92ADC99E-4A9B-6CCB-A79C-A7FE75567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3459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5625647" y="4533814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활성화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5047107" y="377114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5625651" y="215548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5625648" y="241319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조율의 서를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이상 설정하였는가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4180904" y="261324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5625656" y="331849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5625647" y="3628506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패널티를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받고 있지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않은가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5625650" y="144536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 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출력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6491854" y="184546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6491854" y="306078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3314699" y="357109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 버튼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비활성화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5047107" y="352341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5047107" y="237972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6577198" y="307076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6577198" y="419045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19" idx="0"/>
          </p:cNvCxnSpPr>
          <p:nvPr/>
        </p:nvCxnSpPr>
        <p:spPr>
          <a:xfrm flipH="1">
            <a:off x="6491850" y="4223798"/>
            <a:ext cx="9" cy="310016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7316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93F0316-BE2E-418C-89E4-9603049940EC}"/>
              </a:ext>
            </a:extLst>
          </p:cNvPr>
          <p:cNvSpPr/>
          <p:nvPr/>
        </p:nvSpPr>
        <p:spPr>
          <a:xfrm>
            <a:off x="2587806" y="4768089"/>
            <a:ext cx="1732405" cy="400101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ADAF036-5ACF-4A94-BC76-D3FE1A5802AB}"/>
              </a:ext>
            </a:extLst>
          </p:cNvPr>
          <p:cNvCxnSpPr>
            <a:cxnSpLocks/>
            <a:stCxn id="56" idx="1"/>
            <a:endCxn id="69" idx="3"/>
          </p:cNvCxnSpPr>
          <p:nvPr/>
        </p:nvCxnSpPr>
        <p:spPr>
          <a:xfrm flipH="1">
            <a:off x="2009267" y="3283466"/>
            <a:ext cx="578549" cy="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34A1BCB9-5CF6-4532-BD06-5E510E7C6805}"/>
              </a:ext>
            </a:extLst>
          </p:cNvPr>
          <p:cNvSpPr/>
          <p:nvPr/>
        </p:nvSpPr>
        <p:spPr>
          <a:xfrm>
            <a:off x="2587811" y="1667800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D481D84-A5DA-4166-82C6-E49B6BE24947}"/>
              </a:ext>
            </a:extLst>
          </p:cNvPr>
          <p:cNvSpPr/>
          <p:nvPr/>
        </p:nvSpPr>
        <p:spPr>
          <a:xfrm>
            <a:off x="2587808" y="1925510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비어 있는 대기열이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90AA6C4B-3C6F-4AC9-B8BD-F8087F2EE550}"/>
              </a:ext>
            </a:extLst>
          </p:cNvPr>
          <p:cNvCxnSpPr>
            <a:cxnSpLocks/>
            <a:stCxn id="43" idx="1"/>
            <a:endCxn id="69" idx="0"/>
          </p:cNvCxnSpPr>
          <p:nvPr/>
        </p:nvCxnSpPr>
        <p:spPr>
          <a:xfrm rot="10800000" flipV="1">
            <a:off x="1143064" y="2125563"/>
            <a:ext cx="1444745" cy="957850"/>
          </a:xfrm>
          <a:prstGeom prst="bentConnector2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8646DC9-1847-4F88-9574-F629FDED4B49}"/>
              </a:ext>
            </a:extLst>
          </p:cNvPr>
          <p:cNvSpPr/>
          <p:nvPr/>
        </p:nvSpPr>
        <p:spPr>
          <a:xfrm>
            <a:off x="2587816" y="2830814"/>
            <a:ext cx="1732405" cy="905304"/>
          </a:xfrm>
          <a:prstGeom prst="diamond">
            <a:avLst/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48BE4A3-B6AF-4D3C-8351-0B35C9919D57}"/>
              </a:ext>
            </a:extLst>
          </p:cNvPr>
          <p:cNvSpPr/>
          <p:nvPr/>
        </p:nvSpPr>
        <p:spPr>
          <a:xfrm>
            <a:off x="2587813" y="3088524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자리가 있는가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?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[1]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189D63D-9DA6-4FC7-814E-065E5AC57C34}"/>
              </a:ext>
            </a:extLst>
          </p:cNvPr>
          <p:cNvSpPr/>
          <p:nvPr/>
        </p:nvSpPr>
        <p:spPr>
          <a:xfrm>
            <a:off x="2587810" y="957683"/>
            <a:ext cx="1732408" cy="400105"/>
          </a:xfrm>
          <a:prstGeom prst="roundRect">
            <a:avLst>
              <a:gd name="adj" fmla="val 5304"/>
            </a:avLst>
          </a:prstGeom>
          <a:solidFill>
            <a:srgbClr val="CDC7B6"/>
          </a:solid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시작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68566DF-48B3-4C5C-B331-EAA60960463F}"/>
              </a:ext>
            </a:extLst>
          </p:cNvPr>
          <p:cNvCxnSpPr>
            <a:cxnSpLocks/>
            <a:stCxn id="58" idx="2"/>
            <a:endCxn id="41" idx="0"/>
          </p:cNvCxnSpPr>
          <p:nvPr/>
        </p:nvCxnSpPr>
        <p:spPr>
          <a:xfrm>
            <a:off x="3454014" y="1357788"/>
            <a:ext cx="0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1F6FB03-3CAB-45A6-8668-75401D91B002}"/>
              </a:ext>
            </a:extLst>
          </p:cNvPr>
          <p:cNvCxnSpPr>
            <a:cxnSpLocks/>
            <a:stCxn id="41" idx="2"/>
            <a:endCxn id="56" idx="0"/>
          </p:cNvCxnSpPr>
          <p:nvPr/>
        </p:nvCxnSpPr>
        <p:spPr>
          <a:xfrm>
            <a:off x="3454014" y="2573104"/>
            <a:ext cx="5" cy="257710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F60D702-3904-4886-8146-1E40A0752014}"/>
              </a:ext>
            </a:extLst>
          </p:cNvPr>
          <p:cNvSpPr/>
          <p:nvPr/>
        </p:nvSpPr>
        <p:spPr>
          <a:xfrm>
            <a:off x="276859" y="3083413"/>
            <a:ext cx="1732408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신규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생성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B871E5-7A74-47FE-A75C-86102F57A250}"/>
              </a:ext>
            </a:extLst>
          </p:cNvPr>
          <p:cNvSpPr/>
          <p:nvPr/>
        </p:nvSpPr>
        <p:spPr>
          <a:xfrm>
            <a:off x="2009267" y="3035732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338D1FB-21E6-43E7-BEE8-0EACB3129EB2}"/>
              </a:ext>
            </a:extLst>
          </p:cNvPr>
          <p:cNvSpPr/>
          <p:nvPr/>
        </p:nvSpPr>
        <p:spPr>
          <a:xfrm>
            <a:off x="2009267" y="1892044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NO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CAEEEC05-EEC7-446D-BCB4-57E0DCFDE575}"/>
              </a:ext>
            </a:extLst>
          </p:cNvPr>
          <p:cNvSpPr/>
          <p:nvPr/>
        </p:nvSpPr>
        <p:spPr>
          <a:xfrm>
            <a:off x="3539358" y="2583080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F5E1200-62B3-4B6F-BC29-FACEAD3AC2B2}"/>
              </a:ext>
            </a:extLst>
          </p:cNvPr>
          <p:cNvSpPr/>
          <p:nvPr/>
        </p:nvSpPr>
        <p:spPr>
          <a:xfrm>
            <a:off x="3539358" y="3702775"/>
            <a:ext cx="695518" cy="237758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YES</a:t>
            </a:r>
            <a:endParaRPr lang="ko-KR" altLang="en-US" sz="1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4ACF44F8-0FC3-459B-8BE3-986662538613}"/>
              </a:ext>
            </a:extLst>
          </p:cNvPr>
          <p:cNvSpPr/>
          <p:nvPr/>
        </p:nvSpPr>
        <p:spPr>
          <a:xfrm>
            <a:off x="2587806" y="4046130"/>
            <a:ext cx="1732407" cy="400105"/>
          </a:xfrm>
          <a:prstGeom prst="roundRect">
            <a:avLst>
              <a:gd name="adj" fmla="val 5304"/>
            </a:avLst>
          </a:prstGeom>
          <a:noFill/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</a:t>
            </a:r>
            <a:r>
              <a:rPr lang="ko-KR" altLang="en-US" sz="10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정보에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본인 클래스의 포지션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  <a:r>
              <a:rPr lang="en-US" altLang="ko-KR" sz="1000" baseline="30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[2]</a:t>
            </a:r>
            <a:endParaRPr lang="ko-KR" altLang="en-US" sz="1000" baseline="30000" dirty="0">
              <a:solidFill>
                <a:schemeClr val="accent4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F16B59F1-B595-4566-A6CE-6B45653A7B28}"/>
              </a:ext>
            </a:extLst>
          </p:cNvPr>
          <p:cNvCxnSpPr>
            <a:cxnSpLocks/>
            <a:stCxn id="56" idx="2"/>
            <a:endCxn id="78" idx="0"/>
          </p:cNvCxnSpPr>
          <p:nvPr/>
        </p:nvCxnSpPr>
        <p:spPr>
          <a:xfrm flipH="1">
            <a:off x="3454010" y="3736118"/>
            <a:ext cx="9" cy="310012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FA1F4BBC-7D03-44E1-B3A4-3759EEFE70D1}"/>
              </a:ext>
            </a:extLst>
          </p:cNvPr>
          <p:cNvCxnSpPr>
            <a:cxnSpLocks/>
            <a:stCxn id="78" idx="2"/>
            <a:endCxn id="19" idx="0"/>
          </p:cNvCxnSpPr>
          <p:nvPr/>
        </p:nvCxnSpPr>
        <p:spPr>
          <a:xfrm flipH="1">
            <a:off x="3454009" y="4446235"/>
            <a:ext cx="1" cy="321854"/>
          </a:xfrm>
          <a:prstGeom prst="straightConnector1">
            <a:avLst/>
          </a:prstGeom>
          <a:ln>
            <a:solidFill>
              <a:srgbClr val="FAEB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DD4E545-B21F-25F7-C308-C70485575636}"/>
              </a:ext>
            </a:extLst>
          </p:cNvPr>
          <p:cNvSpPr/>
          <p:nvPr/>
        </p:nvSpPr>
        <p:spPr>
          <a:xfrm>
            <a:off x="4527472" y="4046129"/>
            <a:ext cx="3519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+1</a:t>
            </a:r>
          </a:p>
          <a:p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전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후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C0D2E89-5936-BC86-EA1F-46C6FCFC7929}"/>
              </a:ext>
            </a:extLst>
          </p:cNvPr>
          <p:cNvSpPr/>
          <p:nvPr/>
        </p:nvSpPr>
        <p:spPr>
          <a:xfrm>
            <a:off x="4527472" y="3088346"/>
            <a:ext cx="3773248" cy="400105"/>
          </a:xfrm>
          <a:prstGeom prst="roundRect">
            <a:avLst>
              <a:gd name="adj" fmla="val 5304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 포지션인 경우</a:t>
            </a:r>
            <a: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대기열에 딜러 자리가 있는 지 확인</a:t>
            </a:r>
            <a:br>
              <a:rPr lang="en-US" altLang="ko-KR" sz="1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eg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001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6/6,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불가능</a:t>
            </a:r>
            <a:b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   </a:t>
            </a:r>
            <a:r>
              <a:rPr lang="en-US" altLang="ko-KR" sz="6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대기열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002 :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딜러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4/6,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서포터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0/2   </a:t>
            </a:r>
            <a:r>
              <a:rPr lang="ko-KR" altLang="en-US" sz="1000" dirty="0">
                <a:solidFill>
                  <a:schemeClr val="bg1">
                    <a:lumMod val="9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← 입장 가능</a:t>
            </a:r>
          </a:p>
        </p:txBody>
      </p:sp>
    </p:spTree>
    <p:extLst>
      <p:ext uri="{BB962C8B-B14F-4D97-AF65-F5344CB8AC3E}">
        <p14:creationId xmlns:p14="http://schemas.microsoft.com/office/powerpoint/2010/main" val="32976339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A6129D-9C6C-2438-188A-9ECA5464A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91" y="1362634"/>
            <a:ext cx="7921556" cy="4454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71A351-BFAB-47C0-B145-1A844BD97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19" b="52349"/>
          <a:stretch/>
        </p:blipFill>
        <p:spPr>
          <a:xfrm>
            <a:off x="521783" y="1114449"/>
            <a:ext cx="4937186" cy="23877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82C6F-D0C1-3C2C-1451-2E00B390C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410" y="4235215"/>
            <a:ext cx="4482353" cy="252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580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FB3B321-B1AF-2AD3-8DD0-0CAEFD9B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75" t="13629" r="20532" b="20593"/>
          <a:stretch/>
        </p:blipFill>
        <p:spPr>
          <a:xfrm>
            <a:off x="0" y="0"/>
            <a:ext cx="7000240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31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5FD4071B-E25D-4540-91A7-6719B37B8B9F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콘셉트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7996EE0-F69E-445C-B5ED-D43E8C745EA9}"/>
              </a:ext>
            </a:extLst>
          </p:cNvPr>
          <p:cNvSpPr>
            <a:spLocks noChangeAspect="1"/>
          </p:cNvSpPr>
          <p:nvPr/>
        </p:nvSpPr>
        <p:spPr>
          <a:xfrm>
            <a:off x="266700" y="2301998"/>
            <a:ext cx="5354734" cy="2974852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A88FFF-BBF7-40E5-8ECC-1014F5DC61B7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1657AF-251C-4C23-8DC3-FEBF2B5E2472}"/>
              </a:ext>
            </a:extLst>
          </p:cNvPr>
          <p:cNvSpPr txBox="1"/>
          <p:nvPr/>
        </p:nvSpPr>
        <p:spPr>
          <a:xfrm>
            <a:off x="5969000" y="2030865"/>
            <a:ext cx="5956300" cy="35171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할 종족이 만들어낸 차원 계산 및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시물레이팅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도구이며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변수에 해당하는 모든 차원을 보여주는 물건입니다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※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종족은 여러 가문으로 구성된 종족이며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가문마다 고유한 큐브를 하나씩 소유하고 있었습니다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현재 언급된 할 종족의 가문은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과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200" dirty="0" err="1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가문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 </a:t>
            </a:r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먼저 발견된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와 달리 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는 </a:t>
            </a:r>
            <a:r>
              <a:rPr lang="ko-KR" altLang="en-US" sz="14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무작위 과거를 가상의 공간에서 구현하는 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을 갖고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카제로스를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대비하여 모험가들은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이용하여 과거에 쓰러뜨린 강력한 적들을 구현하고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구현된 적을 먼저 쓰러뜨리는 내기를 하며 훈련한다는 콘셉트입니다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29647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ACDFBB-46E5-EBF1-468B-E73D4176CC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86" t="13204" r="20865" b="18601"/>
          <a:stretch/>
        </p:blipFill>
        <p:spPr>
          <a:xfrm>
            <a:off x="1767841" y="792481"/>
            <a:ext cx="6624320" cy="44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3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03.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방식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D353B-5531-41D8-864A-C853CCDC8E04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700" y="825234"/>
            <a:ext cx="48006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개방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A2F62-11D0-44AC-986A-A97932B31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65803"/>
            <a:ext cx="5247651" cy="2949179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AF8022-85CE-4AA3-9173-B54D6FB16507}"/>
              </a:ext>
            </a:extLst>
          </p:cNvPr>
          <p:cNvSpPr txBox="1"/>
          <p:nvPr/>
        </p:nvSpPr>
        <p:spPr>
          <a:xfrm>
            <a:off x="5772999" y="1465803"/>
            <a:ext cx="6152301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큐브에 입장하기 위해서는 콘텐츠 개방 퀘스트를 진행해야 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퀘스트는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8F1A85-43CE-49AE-8606-63DFE8748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985" y="3429000"/>
            <a:ext cx="5333731" cy="3049303"/>
          </a:xfrm>
          <a:prstGeom prst="rect">
            <a:avLst/>
          </a:prstGeom>
          <a:ln>
            <a:solidFill>
              <a:srgbClr val="FAEBD3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452796-4700-4FF0-B041-E843BD9B06ED}"/>
              </a:ext>
            </a:extLst>
          </p:cNvPr>
          <p:cNvSpPr txBox="1"/>
          <p:nvPr/>
        </p:nvSpPr>
        <p:spPr>
          <a:xfrm>
            <a:off x="6935049" y="3429000"/>
            <a:ext cx="4847376" cy="7009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목록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UI’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통하여 입장 할 수 있게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99603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DA91C-FF5E-5DDC-C786-F39017664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A9C02F0-3046-4542-FC49-E3C458C4D3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6" t="7017" r="20832" b="14164"/>
          <a:stretch/>
        </p:blipFill>
        <p:spPr>
          <a:xfrm>
            <a:off x="0" y="0"/>
            <a:ext cx="9988952" cy="68420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F3E8BF-4AA0-AF55-F2D7-9B7F16104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8921" y="732896"/>
            <a:ext cx="5811110" cy="53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02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70D563-D92E-9195-F2F9-6E3E53A31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" t="1907" r="4869" b="4110"/>
          <a:stretch/>
        </p:blipFill>
        <p:spPr>
          <a:xfrm>
            <a:off x="0" y="484648"/>
            <a:ext cx="12168456" cy="58887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AD87D-E73B-5484-4404-5E336D32B5F0}"/>
              </a:ext>
            </a:extLst>
          </p:cNvPr>
          <p:cNvSpPr/>
          <p:nvPr/>
        </p:nvSpPr>
        <p:spPr>
          <a:xfrm>
            <a:off x="3816081" y="865239"/>
            <a:ext cx="4600332" cy="69809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AE8614-83DF-8CB9-71C6-D9EB77BD1226}"/>
              </a:ext>
            </a:extLst>
          </p:cNvPr>
          <p:cNvSpPr txBox="1"/>
          <p:nvPr/>
        </p:nvSpPr>
        <p:spPr>
          <a:xfrm>
            <a:off x="4369263" y="1214284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1160E-266E-CCAB-83A5-B6B1409A8646}"/>
              </a:ext>
            </a:extLst>
          </p:cNvPr>
          <p:cNvSpPr/>
          <p:nvPr/>
        </p:nvSpPr>
        <p:spPr>
          <a:xfrm>
            <a:off x="5362139" y="484648"/>
            <a:ext cx="1444177" cy="205638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7D00C-8C6B-401B-45DE-EE172D1763A8}"/>
              </a:ext>
            </a:extLst>
          </p:cNvPr>
          <p:cNvSpPr txBox="1"/>
          <p:nvPr/>
        </p:nvSpPr>
        <p:spPr>
          <a:xfrm>
            <a:off x="4357489" y="958231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0B0930-09A1-39C2-A277-F10237EA51D9}"/>
              </a:ext>
            </a:extLst>
          </p:cNvPr>
          <p:cNvSpPr/>
          <p:nvPr/>
        </p:nvSpPr>
        <p:spPr>
          <a:xfrm>
            <a:off x="0" y="1842242"/>
            <a:ext cx="12192000" cy="4531109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B8F8FA-B314-15CB-DAA0-BEB5FC07D1DA}"/>
              </a:ext>
            </a:extLst>
          </p:cNvPr>
          <p:cNvSpPr txBox="1"/>
          <p:nvPr/>
        </p:nvSpPr>
        <p:spPr>
          <a:xfrm>
            <a:off x="5148059" y="460854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8CF10404-4480-31B8-0E95-53A772E7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30"/>
          <a:stretch/>
        </p:blipFill>
        <p:spPr>
          <a:xfrm>
            <a:off x="2306027" y="2321613"/>
            <a:ext cx="9620322" cy="4290893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579352-4411-BC99-6D25-AE20591181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154" t="730" r="48987"/>
          <a:stretch/>
        </p:blipFill>
        <p:spPr>
          <a:xfrm>
            <a:off x="9620029" y="1943919"/>
            <a:ext cx="2487709" cy="42908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77CFE3-2EFA-96FF-544D-88B6243BB64C}"/>
              </a:ext>
            </a:extLst>
          </p:cNvPr>
          <p:cNvSpPr txBox="1"/>
          <p:nvPr/>
        </p:nvSpPr>
        <p:spPr>
          <a:xfrm>
            <a:off x="7653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EE2246C-694F-EA33-A4FB-E3CEC13B7269}"/>
              </a:ext>
            </a:extLst>
          </p:cNvPr>
          <p:cNvSpPr/>
          <p:nvPr/>
        </p:nvSpPr>
        <p:spPr>
          <a:xfrm>
            <a:off x="5331784" y="2650076"/>
            <a:ext cx="1474532" cy="65236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169FD0-82F5-5F54-33B7-B8AB42ECDA89}"/>
              </a:ext>
            </a:extLst>
          </p:cNvPr>
          <p:cNvSpPr/>
          <p:nvPr/>
        </p:nvSpPr>
        <p:spPr>
          <a:xfrm>
            <a:off x="592224" y="2243570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072AE34-9780-56E4-4DD8-9D321B974DDA}"/>
              </a:ext>
            </a:extLst>
          </p:cNvPr>
          <p:cNvSpPr/>
          <p:nvPr/>
        </p:nvSpPr>
        <p:spPr>
          <a:xfrm>
            <a:off x="2975347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7660E38-814D-E822-CBD2-8504582004E5}"/>
              </a:ext>
            </a:extLst>
          </p:cNvPr>
          <p:cNvSpPr/>
          <p:nvPr/>
        </p:nvSpPr>
        <p:spPr>
          <a:xfrm>
            <a:off x="5343556" y="2272382"/>
            <a:ext cx="147453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3924523-AB84-F887-365A-4BEF698A34FF}"/>
              </a:ext>
            </a:extLst>
          </p:cNvPr>
          <p:cNvSpPr/>
          <p:nvPr/>
        </p:nvSpPr>
        <p:spPr>
          <a:xfrm>
            <a:off x="748179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CC09D60-3DD6-1FAD-BC23-7E5B5525B984}"/>
              </a:ext>
            </a:extLst>
          </p:cNvPr>
          <p:cNvSpPr/>
          <p:nvPr/>
        </p:nvSpPr>
        <p:spPr>
          <a:xfrm>
            <a:off x="9732702" y="2272382"/>
            <a:ext cx="1818582" cy="40650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7D4777-3415-99DE-3FE6-68157F8EE00B}"/>
              </a:ext>
            </a:extLst>
          </p:cNvPr>
          <p:cNvSpPr txBox="1"/>
          <p:nvPr/>
        </p:nvSpPr>
        <p:spPr>
          <a:xfrm>
            <a:off x="3152905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980980-7FD7-73C7-4A31-A05BC1D7C0E1}"/>
              </a:ext>
            </a:extLst>
          </p:cNvPr>
          <p:cNvSpPr txBox="1"/>
          <p:nvPr/>
        </p:nvSpPr>
        <p:spPr>
          <a:xfrm>
            <a:off x="55405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F2A78E1-4E3E-89C9-0713-213AE2121B8E}"/>
              </a:ext>
            </a:extLst>
          </p:cNvPr>
          <p:cNvSpPr txBox="1"/>
          <p:nvPr/>
        </p:nvSpPr>
        <p:spPr>
          <a:xfrm>
            <a:off x="7928105" y="5804814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DFDFFD7-E11D-1FD7-F7B2-1AC9F0BEB68A}"/>
              </a:ext>
            </a:extLst>
          </p:cNvPr>
          <p:cNvSpPr txBox="1"/>
          <p:nvPr/>
        </p:nvSpPr>
        <p:spPr>
          <a:xfrm>
            <a:off x="10461818" y="5832466"/>
            <a:ext cx="85013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DB2020-2DDC-DA94-6BF5-FCDD2F701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t="1907" r="4869" b="4110"/>
          <a:stretch/>
        </p:blipFill>
        <p:spPr>
          <a:xfrm>
            <a:off x="0" y="177800"/>
            <a:ext cx="6718301" cy="32512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7A4706-4AFA-B7F4-8152-991B7935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224" y="391687"/>
            <a:ext cx="7120293" cy="64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7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489034F-0586-6544-1514-13C838D92289}"/>
              </a:ext>
            </a:extLst>
          </p:cNvPr>
          <p:cNvSpPr/>
          <p:nvPr/>
        </p:nvSpPr>
        <p:spPr>
          <a:xfrm>
            <a:off x="0" y="478951"/>
            <a:ext cx="12192000" cy="5900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C1B9374-E8F3-AD51-0BFF-23EAE74F3A63}"/>
              </a:ext>
            </a:extLst>
          </p:cNvPr>
          <p:cNvSpPr/>
          <p:nvPr/>
        </p:nvSpPr>
        <p:spPr>
          <a:xfrm>
            <a:off x="4435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EDFE724-8995-90A9-A39C-AAE1CB3BD6E2}"/>
              </a:ext>
            </a:extLst>
          </p:cNvPr>
          <p:cNvSpPr/>
          <p:nvPr/>
        </p:nvSpPr>
        <p:spPr>
          <a:xfrm>
            <a:off x="25516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BF153E-2143-47AC-8524-BD344D3C3124}"/>
              </a:ext>
            </a:extLst>
          </p:cNvPr>
          <p:cNvSpPr/>
          <p:nvPr/>
        </p:nvSpPr>
        <p:spPr>
          <a:xfrm>
            <a:off x="247186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B8766E-9DE0-B91F-48F6-4E74ED05A44D}"/>
              </a:ext>
            </a:extLst>
          </p:cNvPr>
          <p:cNvSpPr/>
          <p:nvPr/>
        </p:nvSpPr>
        <p:spPr>
          <a:xfrm>
            <a:off x="268268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E20286-4158-0232-33C7-05142F4D24B1}"/>
              </a:ext>
            </a:extLst>
          </p:cNvPr>
          <p:cNvSpPr/>
          <p:nvPr/>
        </p:nvSpPr>
        <p:spPr>
          <a:xfrm>
            <a:off x="489938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38BF66B-4F0B-7A81-C0E7-502FADFEED03}"/>
              </a:ext>
            </a:extLst>
          </p:cNvPr>
          <p:cNvSpPr/>
          <p:nvPr/>
        </p:nvSpPr>
        <p:spPr>
          <a:xfrm>
            <a:off x="5110195" y="5861031"/>
            <a:ext cx="1961536" cy="297266"/>
          </a:xfrm>
          <a:prstGeom prst="rect">
            <a:avLst/>
          </a:prstGeom>
          <a:solidFill>
            <a:srgbClr val="8867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B8478-7C59-2338-8A22-713705E69FA1}"/>
              </a:ext>
            </a:extLst>
          </p:cNvPr>
          <p:cNvSpPr/>
          <p:nvPr/>
        </p:nvSpPr>
        <p:spPr>
          <a:xfrm>
            <a:off x="7326896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539B013-6EC9-4BD8-4C4E-4AB31C7676CB}"/>
              </a:ext>
            </a:extLst>
          </p:cNvPr>
          <p:cNvSpPr/>
          <p:nvPr/>
        </p:nvSpPr>
        <p:spPr>
          <a:xfrm>
            <a:off x="7537710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94D0C0-1779-F483-C3A8-4B249F10E38A}"/>
              </a:ext>
            </a:extLst>
          </p:cNvPr>
          <p:cNvSpPr/>
          <p:nvPr/>
        </p:nvSpPr>
        <p:spPr>
          <a:xfrm>
            <a:off x="9754411" y="1824363"/>
            <a:ext cx="2383164" cy="44104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AE0F06B-C006-1195-FAE6-1E95408F7F0B}"/>
              </a:ext>
            </a:extLst>
          </p:cNvPr>
          <p:cNvSpPr/>
          <p:nvPr/>
        </p:nvSpPr>
        <p:spPr>
          <a:xfrm>
            <a:off x="9965225" y="5861031"/>
            <a:ext cx="1961536" cy="297266"/>
          </a:xfrm>
          <a:prstGeom prst="rect">
            <a:avLst/>
          </a:prstGeom>
          <a:solidFill>
            <a:srgbClr val="2B36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400F4C2-06C6-0D14-B15F-2854AB2C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582"/>
            <a:ext cx="12192000" cy="9765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31AC9E-CA03-FCDD-20E9-7FBC64FC8732}"/>
              </a:ext>
            </a:extLst>
          </p:cNvPr>
          <p:cNvSpPr/>
          <p:nvPr/>
        </p:nvSpPr>
        <p:spPr>
          <a:xfrm>
            <a:off x="9169736" y="771742"/>
            <a:ext cx="2661551" cy="666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A20B2E-2F89-B25F-2CD0-CD4F5AC879B4}"/>
              </a:ext>
            </a:extLst>
          </p:cNvPr>
          <p:cNvSpPr/>
          <p:nvPr/>
        </p:nvSpPr>
        <p:spPr>
          <a:xfrm>
            <a:off x="4540571" y="852824"/>
            <a:ext cx="3502285" cy="788289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77BE66-3431-82BA-C9DF-4B084135A7E1}"/>
              </a:ext>
            </a:extLst>
          </p:cNvPr>
          <p:cNvSpPr txBox="1"/>
          <p:nvPr/>
        </p:nvSpPr>
        <p:spPr>
          <a:xfrm>
            <a:off x="5355549" y="49232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 콘텐츠 투표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A7B47-2530-8496-523D-76B0BC5C0C37}"/>
              </a:ext>
            </a:extLst>
          </p:cNvPr>
          <p:cNvSpPr txBox="1"/>
          <p:nvPr/>
        </p:nvSpPr>
        <p:spPr>
          <a:xfrm>
            <a:off x="4532550" y="1123857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제외하고 싶은 콘텐츠를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 선택해주세요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C9EB5-3571-75C8-09AE-063C7EA82344}"/>
              </a:ext>
            </a:extLst>
          </p:cNvPr>
          <p:cNvSpPr txBox="1"/>
          <p:nvPr/>
        </p:nvSpPr>
        <p:spPr>
          <a:xfrm>
            <a:off x="299767" y="1950732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카오스 던전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B54AF6-144E-EA70-8EC3-AEDB2274904B}"/>
              </a:ext>
            </a:extLst>
          </p:cNvPr>
          <p:cNvSpPr txBox="1"/>
          <p:nvPr/>
        </p:nvSpPr>
        <p:spPr>
          <a:xfrm>
            <a:off x="2771885" y="195517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군단장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FA3DD0-E5DA-8E0F-AD1B-6FF4C566C339}"/>
              </a:ext>
            </a:extLst>
          </p:cNvPr>
          <p:cNvSpPr txBox="1"/>
          <p:nvPr/>
        </p:nvSpPr>
        <p:spPr>
          <a:xfrm>
            <a:off x="5199400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증명의 전장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CDA37-E6CC-38E2-EF81-2509E58A9ABD}"/>
              </a:ext>
            </a:extLst>
          </p:cNvPr>
          <p:cNvSpPr txBox="1"/>
          <p:nvPr/>
        </p:nvSpPr>
        <p:spPr>
          <a:xfrm>
            <a:off x="7626915" y="1950731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81612D-99FF-C0E8-3E8C-E7348C288627}"/>
              </a:ext>
            </a:extLst>
          </p:cNvPr>
          <p:cNvSpPr txBox="1"/>
          <p:nvPr/>
        </p:nvSpPr>
        <p:spPr>
          <a:xfrm>
            <a:off x="10054430" y="1950730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가디언 레이드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D3E622-9940-8CC2-B947-9C5DB04B1AD8}"/>
              </a:ext>
            </a:extLst>
          </p:cNvPr>
          <p:cNvSpPr txBox="1"/>
          <p:nvPr/>
        </p:nvSpPr>
        <p:spPr>
          <a:xfrm>
            <a:off x="538511" y="228787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계몽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107DC4-7EE3-7E33-8301-3C2619E5CCD9}"/>
              </a:ext>
            </a:extLst>
          </p:cNvPr>
          <p:cNvSpPr txBox="1"/>
          <p:nvPr/>
        </p:nvSpPr>
        <p:spPr>
          <a:xfrm>
            <a:off x="2898963" y="2262239"/>
            <a:ext cx="16335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어둠군단장 </a:t>
            </a:r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(3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32637C-25D3-B752-AC50-C51357BFB787}"/>
              </a:ext>
            </a:extLst>
          </p:cNvPr>
          <p:cNvSpPr txBox="1"/>
          <p:nvPr/>
        </p:nvSpPr>
        <p:spPr>
          <a:xfrm>
            <a:off x="529641" y="589555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3B9AA-0B62-8F17-B0E0-62E8352D14CF}"/>
              </a:ext>
            </a:extLst>
          </p:cNvPr>
          <p:cNvSpPr txBox="1"/>
          <p:nvPr/>
        </p:nvSpPr>
        <p:spPr>
          <a:xfrm>
            <a:off x="2912525" y="589265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62E57C-31E4-E8BE-E364-02E459346D02}"/>
              </a:ext>
            </a:extLst>
          </p:cNvPr>
          <p:cNvSpPr txBox="1"/>
          <p:nvPr/>
        </p:nvSpPr>
        <p:spPr>
          <a:xfrm>
            <a:off x="5393542" y="5892847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 완료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E1F0F5-AB5B-5185-8B23-AF7B64F818C9}"/>
              </a:ext>
            </a:extLst>
          </p:cNvPr>
          <p:cNvSpPr txBox="1"/>
          <p:nvPr/>
        </p:nvSpPr>
        <p:spPr>
          <a:xfrm>
            <a:off x="7821057" y="588949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3FC18F-BF31-7EC2-711F-30ECC86F2841}"/>
              </a:ext>
            </a:extLst>
          </p:cNvPr>
          <p:cNvSpPr txBox="1"/>
          <p:nvPr/>
        </p:nvSpPr>
        <p:spPr>
          <a:xfrm>
            <a:off x="10267517" y="5886553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투표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40" name="그래픽 39" descr="사용자 단색으로 채워진">
            <a:extLst>
              <a:ext uri="{FF2B5EF4-FFF2-40B4-BE49-F238E27FC236}">
                <a16:creationId xmlns:a16="http://schemas.microsoft.com/office/drawing/2014/main" id="{F3B1E8C3-8032-1F64-E782-52869F2E5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767" y="5550385"/>
            <a:ext cx="283346" cy="283346"/>
          </a:xfrm>
          <a:prstGeom prst="rect">
            <a:avLst/>
          </a:prstGeom>
        </p:spPr>
      </p:pic>
      <p:pic>
        <p:nvPicPr>
          <p:cNvPr id="42" name="그래픽 41" descr="사용자 단색으로 채워진">
            <a:extLst>
              <a:ext uri="{FF2B5EF4-FFF2-40B4-BE49-F238E27FC236}">
                <a16:creationId xmlns:a16="http://schemas.microsoft.com/office/drawing/2014/main" id="{09C5E9EF-4F5C-6FFB-1AB6-C1EDA35AB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1397" y="5587809"/>
            <a:ext cx="283346" cy="283346"/>
          </a:xfrm>
          <a:prstGeom prst="rect">
            <a:avLst/>
          </a:prstGeom>
        </p:spPr>
      </p:pic>
      <p:pic>
        <p:nvPicPr>
          <p:cNvPr id="43" name="그래픽 42" descr="사용자 단색으로 채워진">
            <a:extLst>
              <a:ext uri="{FF2B5EF4-FFF2-40B4-BE49-F238E27FC236}">
                <a16:creationId xmlns:a16="http://schemas.microsoft.com/office/drawing/2014/main" id="{8EBF054B-B551-77B1-C647-4B1A87549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413" y="5566117"/>
            <a:ext cx="283346" cy="283346"/>
          </a:xfrm>
          <a:prstGeom prst="rect">
            <a:avLst/>
          </a:prstGeom>
        </p:spPr>
      </p:pic>
      <p:pic>
        <p:nvPicPr>
          <p:cNvPr id="44" name="그래픽 43" descr="사용자 단색으로 채워진">
            <a:extLst>
              <a:ext uri="{FF2B5EF4-FFF2-40B4-BE49-F238E27FC236}">
                <a16:creationId xmlns:a16="http://schemas.microsoft.com/office/drawing/2014/main" id="{FFE54CFC-D610-EEA1-055F-B4B4F2D26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496" y="5544735"/>
            <a:ext cx="283346" cy="28334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DE6743-4E6E-C3E5-B55A-C9FE6B532F7A}"/>
              </a:ext>
            </a:extLst>
          </p:cNvPr>
          <p:cNvSpPr txBox="1"/>
          <p:nvPr/>
        </p:nvSpPr>
        <p:spPr>
          <a:xfrm>
            <a:off x="5393542" y="228786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섬멸전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2BACBB-74A4-0C29-3829-FBAA14A3AEC4}"/>
              </a:ext>
            </a:extLst>
          </p:cNvPr>
          <p:cNvSpPr txBox="1"/>
          <p:nvPr/>
        </p:nvSpPr>
        <p:spPr>
          <a:xfrm>
            <a:off x="7537710" y="2287868"/>
            <a:ext cx="20058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서막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붉어진 백야의 나선 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(1</a:t>
            </a:r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관문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0BFE08-CDE5-C383-7D18-FB269D5B7AB1}"/>
              </a:ext>
            </a:extLst>
          </p:cNvPr>
          <p:cNvSpPr txBox="1"/>
          <p:nvPr/>
        </p:nvSpPr>
        <p:spPr>
          <a:xfrm>
            <a:off x="10248572" y="2281568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하누마탄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84314F-6183-1E99-B5E4-2AA8778DAD27}"/>
              </a:ext>
            </a:extLst>
          </p:cNvPr>
          <p:cNvSpPr txBox="1"/>
          <p:nvPr/>
        </p:nvSpPr>
        <p:spPr>
          <a:xfrm>
            <a:off x="3009848" y="2538530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8F8E4-D320-B5DA-E5C5-CB7151D7CF55}"/>
              </a:ext>
            </a:extLst>
          </p:cNvPr>
          <p:cNvSpPr txBox="1"/>
          <p:nvPr/>
        </p:nvSpPr>
        <p:spPr>
          <a:xfrm>
            <a:off x="7864614" y="2538529"/>
            <a:ext cx="1394842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다르키엘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AF6F3C7-7CA2-74F3-2880-A9C150049370}"/>
              </a:ext>
            </a:extLst>
          </p:cNvPr>
          <p:cNvSpPr txBox="1"/>
          <p:nvPr/>
        </p:nvSpPr>
        <p:spPr>
          <a:xfrm>
            <a:off x="2966933" y="4149486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20FE850-FBF2-E2E8-4266-2891E6E2932A}"/>
              </a:ext>
            </a:extLst>
          </p:cNvPr>
          <p:cNvSpPr txBox="1"/>
          <p:nvPr/>
        </p:nvSpPr>
        <p:spPr>
          <a:xfrm>
            <a:off x="5112868" y="4183940"/>
            <a:ext cx="183433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 동안 더 많은 적을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584208-21DF-058E-0DAF-4A413898337A}"/>
              </a:ext>
            </a:extLst>
          </p:cNvPr>
          <p:cNvSpPr txBox="1"/>
          <p:nvPr/>
        </p:nvSpPr>
        <p:spPr>
          <a:xfrm>
            <a:off x="476231" y="4075695"/>
            <a:ext cx="139484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처치하여 정화의 기운을 더 빨리 채운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00A8D88-1FFF-F5DA-847B-BADDE8F25B25}"/>
              </a:ext>
            </a:extLst>
          </p:cNvPr>
          <p:cNvSpPr txBox="1"/>
          <p:nvPr/>
        </p:nvSpPr>
        <p:spPr>
          <a:xfrm>
            <a:off x="7821057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DB2E1A-807A-A594-BE6D-6B2F2175E545}"/>
              </a:ext>
            </a:extLst>
          </p:cNvPr>
          <p:cNvSpPr txBox="1"/>
          <p:nvPr/>
        </p:nvSpPr>
        <p:spPr>
          <a:xfrm>
            <a:off x="10204221" y="4188075"/>
            <a:ext cx="13948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적을 더 빨리 처치한 파티 승리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B4D94C0-C032-1837-6935-0E4F7B5D05B5}"/>
              </a:ext>
            </a:extLst>
          </p:cNvPr>
          <p:cNvSpPr txBox="1"/>
          <p:nvPr/>
        </p:nvSpPr>
        <p:spPr>
          <a:xfrm>
            <a:off x="10376840" y="975535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9780704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8869572-D8A3-9044-6A9E-B907EA34E233}"/>
              </a:ext>
            </a:extLst>
          </p:cNvPr>
          <p:cNvSpPr/>
          <p:nvPr/>
        </p:nvSpPr>
        <p:spPr>
          <a:xfrm>
            <a:off x="1126930" y="0"/>
            <a:ext cx="741557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4F0CF4-6681-0604-3F5F-6AE6FA40C9D4}"/>
              </a:ext>
            </a:extLst>
          </p:cNvPr>
          <p:cNvSpPr txBox="1"/>
          <p:nvPr/>
        </p:nvSpPr>
        <p:spPr>
          <a:xfrm>
            <a:off x="3898550" y="106857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운명의 천칭 선택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3E345A-3350-C14D-A975-60B908D4E2D7}"/>
              </a:ext>
            </a:extLst>
          </p:cNvPr>
          <p:cNvSpPr/>
          <p:nvPr/>
        </p:nvSpPr>
        <p:spPr>
          <a:xfrm>
            <a:off x="1259693" y="1072013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91BA91-7AB2-DE40-E757-AD667594826E}"/>
              </a:ext>
            </a:extLst>
          </p:cNvPr>
          <p:cNvSpPr/>
          <p:nvPr/>
        </p:nvSpPr>
        <p:spPr>
          <a:xfrm>
            <a:off x="3674617" y="1069789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4416D7-FB96-B4A4-FC15-E3BA430B3409}"/>
              </a:ext>
            </a:extLst>
          </p:cNvPr>
          <p:cNvSpPr/>
          <p:nvPr/>
        </p:nvSpPr>
        <p:spPr>
          <a:xfrm>
            <a:off x="6089542" y="1072011"/>
            <a:ext cx="2247437" cy="213417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33C86-4685-95CC-A693-76276A4520E9}"/>
              </a:ext>
            </a:extLst>
          </p:cNvPr>
          <p:cNvSpPr txBox="1"/>
          <p:nvPr/>
        </p:nvSpPr>
        <p:spPr>
          <a:xfrm>
            <a:off x="1464608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1B62B-ACCB-759B-5EF0-56A74E2A6A06}"/>
              </a:ext>
            </a:extLst>
          </p:cNvPr>
          <p:cNvSpPr txBox="1"/>
          <p:nvPr/>
        </p:nvSpPr>
        <p:spPr>
          <a:xfrm>
            <a:off x="3862169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저주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E795C-8FA9-6165-18BB-BE3C05C8C404}"/>
              </a:ext>
            </a:extLst>
          </p:cNvPr>
          <p:cNvSpPr txBox="1"/>
          <p:nvPr/>
        </p:nvSpPr>
        <p:spPr>
          <a:xfrm>
            <a:off x="6277094" y="1998378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지휘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40F93C-2E74-F3EB-5B5D-7DDBE62EED08}"/>
              </a:ext>
            </a:extLst>
          </p:cNvPr>
          <p:cNvSpPr/>
          <p:nvPr/>
        </p:nvSpPr>
        <p:spPr>
          <a:xfrm>
            <a:off x="12870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B499FD-3FAA-E845-3E8D-992BB241142D}"/>
              </a:ext>
            </a:extLst>
          </p:cNvPr>
          <p:cNvSpPr txBox="1"/>
          <p:nvPr/>
        </p:nvSpPr>
        <p:spPr>
          <a:xfrm>
            <a:off x="12870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AF83DE-1B1B-9F7E-B7D7-CB28F055A7C2}"/>
              </a:ext>
            </a:extLst>
          </p:cNvPr>
          <p:cNvSpPr/>
          <p:nvPr/>
        </p:nvSpPr>
        <p:spPr>
          <a:xfrm>
            <a:off x="16661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0388B2-20E8-7661-46C3-68BC0F4500BA}"/>
              </a:ext>
            </a:extLst>
          </p:cNvPr>
          <p:cNvSpPr/>
          <p:nvPr/>
        </p:nvSpPr>
        <p:spPr>
          <a:xfrm>
            <a:off x="271810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E3B1F8-5887-B7CB-BAB2-49D4778E00AC}"/>
              </a:ext>
            </a:extLst>
          </p:cNvPr>
          <p:cNvSpPr txBox="1"/>
          <p:nvPr/>
        </p:nvSpPr>
        <p:spPr>
          <a:xfrm>
            <a:off x="271810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8F470A4-7DD0-E55A-8F6B-ACFD1EFA5031}"/>
              </a:ext>
            </a:extLst>
          </p:cNvPr>
          <p:cNvSpPr/>
          <p:nvPr/>
        </p:nvSpPr>
        <p:spPr>
          <a:xfrm>
            <a:off x="309725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0325C-6D9A-3BD8-DDCC-D8F447CD537A}"/>
              </a:ext>
            </a:extLst>
          </p:cNvPr>
          <p:cNvSpPr/>
          <p:nvPr/>
        </p:nvSpPr>
        <p:spPr>
          <a:xfrm>
            <a:off x="414917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8E2DAA-670D-BF5F-F720-98F4FCDF9F8E}"/>
              </a:ext>
            </a:extLst>
          </p:cNvPr>
          <p:cNvSpPr txBox="1"/>
          <p:nvPr/>
        </p:nvSpPr>
        <p:spPr>
          <a:xfrm>
            <a:off x="414917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7DA663A-42BA-5473-8336-D0A12BA91427}"/>
              </a:ext>
            </a:extLst>
          </p:cNvPr>
          <p:cNvSpPr/>
          <p:nvPr/>
        </p:nvSpPr>
        <p:spPr>
          <a:xfrm>
            <a:off x="452833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16153E9-5CFE-39BC-7604-E3DA34EAF668}"/>
              </a:ext>
            </a:extLst>
          </p:cNvPr>
          <p:cNvSpPr/>
          <p:nvPr/>
        </p:nvSpPr>
        <p:spPr>
          <a:xfrm>
            <a:off x="5580253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49DDB-B691-E9BA-9B04-275375063D04}"/>
              </a:ext>
            </a:extLst>
          </p:cNvPr>
          <p:cNvSpPr txBox="1"/>
          <p:nvPr/>
        </p:nvSpPr>
        <p:spPr>
          <a:xfrm>
            <a:off x="5580253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8141362-2334-17EC-404E-9BCC0F129855}"/>
              </a:ext>
            </a:extLst>
          </p:cNvPr>
          <p:cNvSpPr/>
          <p:nvPr/>
        </p:nvSpPr>
        <p:spPr>
          <a:xfrm>
            <a:off x="5959409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B9D8425-0398-8E5C-0933-5BC2F1419567}"/>
              </a:ext>
            </a:extLst>
          </p:cNvPr>
          <p:cNvSpPr/>
          <p:nvPr/>
        </p:nvSpPr>
        <p:spPr>
          <a:xfrm>
            <a:off x="7011328" y="3837009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A4C741-E948-E80F-15ED-090A5A0D62D7}"/>
              </a:ext>
            </a:extLst>
          </p:cNvPr>
          <p:cNvSpPr txBox="1"/>
          <p:nvPr/>
        </p:nvSpPr>
        <p:spPr>
          <a:xfrm>
            <a:off x="7011328" y="3907805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43EF4D7-AB69-D259-0306-51F9D9048167}"/>
              </a:ext>
            </a:extLst>
          </p:cNvPr>
          <p:cNvSpPr/>
          <p:nvPr/>
        </p:nvSpPr>
        <p:spPr>
          <a:xfrm>
            <a:off x="7390484" y="4255600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C63B78F-2747-5080-A0F5-08C2A3F218C0}"/>
              </a:ext>
            </a:extLst>
          </p:cNvPr>
          <p:cNvSpPr/>
          <p:nvPr/>
        </p:nvSpPr>
        <p:spPr>
          <a:xfrm>
            <a:off x="12870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0E3D16-23DB-55F1-DF4F-64CD2E22FB38}"/>
              </a:ext>
            </a:extLst>
          </p:cNvPr>
          <p:cNvSpPr txBox="1"/>
          <p:nvPr/>
        </p:nvSpPr>
        <p:spPr>
          <a:xfrm>
            <a:off x="12870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75A74AC-0253-FA53-72CD-6C2E455A2F07}"/>
              </a:ext>
            </a:extLst>
          </p:cNvPr>
          <p:cNvSpPr/>
          <p:nvPr/>
        </p:nvSpPr>
        <p:spPr>
          <a:xfrm>
            <a:off x="16661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229E282-DBE1-2077-F412-414071E091EB}"/>
              </a:ext>
            </a:extLst>
          </p:cNvPr>
          <p:cNvSpPr/>
          <p:nvPr/>
        </p:nvSpPr>
        <p:spPr>
          <a:xfrm>
            <a:off x="271810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6B0E34-D5A1-F150-B964-B969D95FF863}"/>
              </a:ext>
            </a:extLst>
          </p:cNvPr>
          <p:cNvSpPr txBox="1"/>
          <p:nvPr/>
        </p:nvSpPr>
        <p:spPr>
          <a:xfrm>
            <a:off x="271810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92276E-4AF7-433F-A321-3D26EE6EA1C0}"/>
              </a:ext>
            </a:extLst>
          </p:cNvPr>
          <p:cNvSpPr/>
          <p:nvPr/>
        </p:nvSpPr>
        <p:spPr>
          <a:xfrm>
            <a:off x="309725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E13362F-1055-DD3D-190B-468CAF77E625}"/>
              </a:ext>
            </a:extLst>
          </p:cNvPr>
          <p:cNvSpPr/>
          <p:nvPr/>
        </p:nvSpPr>
        <p:spPr>
          <a:xfrm>
            <a:off x="414917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F9AD07-A285-4C72-7012-116D4E661EFE}"/>
              </a:ext>
            </a:extLst>
          </p:cNvPr>
          <p:cNvSpPr txBox="1"/>
          <p:nvPr/>
        </p:nvSpPr>
        <p:spPr>
          <a:xfrm>
            <a:off x="414917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3A72AD8-808A-9EA3-D47C-BD0CC3D41A3B}"/>
              </a:ext>
            </a:extLst>
          </p:cNvPr>
          <p:cNvSpPr/>
          <p:nvPr/>
        </p:nvSpPr>
        <p:spPr>
          <a:xfrm>
            <a:off x="452833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B173E1-AE43-6A6D-DA26-8F5B7B0848E7}"/>
              </a:ext>
            </a:extLst>
          </p:cNvPr>
          <p:cNvSpPr/>
          <p:nvPr/>
        </p:nvSpPr>
        <p:spPr>
          <a:xfrm>
            <a:off x="5580253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5CEC7A-0CAE-9174-A2CB-5A16631B0745}"/>
              </a:ext>
            </a:extLst>
          </p:cNvPr>
          <p:cNvSpPr txBox="1"/>
          <p:nvPr/>
        </p:nvSpPr>
        <p:spPr>
          <a:xfrm>
            <a:off x="5580253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1E13789C-F5B8-2A97-A315-C62D83179C36}"/>
              </a:ext>
            </a:extLst>
          </p:cNvPr>
          <p:cNvSpPr/>
          <p:nvPr/>
        </p:nvSpPr>
        <p:spPr>
          <a:xfrm>
            <a:off x="5959409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FF93-1F2B-5710-1E6A-8F499B26FF5C}"/>
              </a:ext>
            </a:extLst>
          </p:cNvPr>
          <p:cNvSpPr/>
          <p:nvPr/>
        </p:nvSpPr>
        <p:spPr>
          <a:xfrm>
            <a:off x="7011328" y="5324243"/>
            <a:ext cx="1298312" cy="12211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5AF30D-5067-A0D0-AF1E-B79F330387BF}"/>
              </a:ext>
            </a:extLst>
          </p:cNvPr>
          <p:cNvSpPr txBox="1"/>
          <p:nvPr/>
        </p:nvSpPr>
        <p:spPr>
          <a:xfrm>
            <a:off x="7011328" y="5395039"/>
            <a:ext cx="12983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효과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829E4C0-58F7-5287-A091-EFDBDF3B959E}"/>
              </a:ext>
            </a:extLst>
          </p:cNvPr>
          <p:cNvSpPr/>
          <p:nvPr/>
        </p:nvSpPr>
        <p:spPr>
          <a:xfrm>
            <a:off x="7390484" y="5742834"/>
            <a:ext cx="540000" cy="5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8440D-8B99-0CA3-E5CB-D5E375498D39}"/>
              </a:ext>
            </a:extLst>
          </p:cNvPr>
          <p:cNvSpPr txBox="1"/>
          <p:nvPr/>
        </p:nvSpPr>
        <p:spPr>
          <a:xfrm>
            <a:off x="3107978" y="3457735"/>
            <a:ext cx="345347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원하는 효과를 선택하세요</a:t>
            </a:r>
            <a:r>
              <a:rPr lang="en-US" altLang="ko-KR" sz="10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C7F4AD1-BF1B-074C-2E47-E5AC0272BD76}"/>
              </a:ext>
            </a:extLst>
          </p:cNvPr>
          <p:cNvSpPr txBox="1"/>
          <p:nvPr/>
        </p:nvSpPr>
        <p:spPr>
          <a:xfrm>
            <a:off x="6613510" y="441192"/>
            <a:ext cx="122222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제한 시간</a:t>
            </a:r>
            <a:b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E4648-78F3-8D0F-B4DD-F3E17EC1E3C7}"/>
              </a:ext>
            </a:extLst>
          </p:cNvPr>
          <p:cNvSpPr txBox="1"/>
          <p:nvPr/>
        </p:nvSpPr>
        <p:spPr>
          <a:xfrm>
            <a:off x="4232608" y="4803758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1298C5-3FB4-4248-FF19-558330E818AB}"/>
              </a:ext>
            </a:extLst>
          </p:cNvPr>
          <p:cNvSpPr txBox="1"/>
          <p:nvPr/>
        </p:nvSpPr>
        <p:spPr>
          <a:xfrm>
            <a:off x="5686292" y="6282834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4F042A-4CDA-CE7A-0764-BC54F6F48C04}"/>
              </a:ext>
            </a:extLst>
          </p:cNvPr>
          <p:cNvSpPr txBox="1"/>
          <p:nvPr/>
        </p:nvSpPr>
        <p:spPr>
          <a:xfrm>
            <a:off x="7117367" y="4809817"/>
            <a:ext cx="1086233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적용중</a:t>
            </a:r>
            <a:endParaRPr lang="en-US" altLang="ko-KR" sz="10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A8AFF1-0402-7298-5F5C-8428F469A2E5}"/>
              </a:ext>
            </a:extLst>
          </p:cNvPr>
          <p:cNvSpPr txBox="1"/>
          <p:nvPr/>
        </p:nvSpPr>
        <p:spPr>
          <a:xfrm>
            <a:off x="3862168" y="3225375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축복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C6FDA02-B066-2270-F71A-E0BF8B206A4A}"/>
              </a:ext>
            </a:extLst>
          </p:cNvPr>
          <p:cNvSpPr/>
          <p:nvPr/>
        </p:nvSpPr>
        <p:spPr>
          <a:xfrm>
            <a:off x="3855583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A7DBF1CB-88BF-89B2-4014-886BD4A31B7A}"/>
              </a:ext>
            </a:extLst>
          </p:cNvPr>
          <p:cNvSpPr/>
          <p:nvPr/>
        </p:nvSpPr>
        <p:spPr>
          <a:xfrm>
            <a:off x="4567080" y="449175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C2909F3-18CB-604B-8E48-38DC2D218A36}"/>
              </a:ext>
            </a:extLst>
          </p:cNvPr>
          <p:cNvSpPr/>
          <p:nvPr/>
        </p:nvSpPr>
        <p:spPr>
          <a:xfrm>
            <a:off x="5266804" y="454402"/>
            <a:ext cx="540000" cy="5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2503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3F4F67-3367-4B80-A38D-F13621FF8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581025" y="676275"/>
            <a:ext cx="9877425" cy="5203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45B46C-DA83-440B-BA65-F1024F9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3" t="2872" r="4405" b="5237"/>
          <a:stretch/>
        </p:blipFill>
        <p:spPr>
          <a:xfrm>
            <a:off x="-10208419" y="2332711"/>
            <a:ext cx="9982200" cy="51815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C8D054-4411-4B66-A9D2-D6EA5DDB0A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29932" y="4374321"/>
            <a:ext cx="1968987" cy="148355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FC5C178-3FC2-4D78-AACE-50A428C82ED9}"/>
              </a:ext>
            </a:extLst>
          </p:cNvPr>
          <p:cNvSpPr>
            <a:spLocks noChangeAspect="1"/>
          </p:cNvSpPr>
          <p:nvPr/>
        </p:nvSpPr>
        <p:spPr>
          <a:xfrm>
            <a:off x="2645571" y="1101826"/>
            <a:ext cx="5810249" cy="4330494"/>
          </a:xfrm>
          <a:prstGeom prst="roundRect">
            <a:avLst>
              <a:gd name="adj" fmla="val 0"/>
            </a:avLst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40BFBF5-9AFF-44C1-AAFC-3E2FA475ED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32"/>
          <a:stretch/>
        </p:blipFill>
        <p:spPr>
          <a:xfrm>
            <a:off x="8476519" y="1101826"/>
            <a:ext cx="1968987" cy="32217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6178AF-50D9-4AC4-BCC9-7542E62400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37" t="87379" r="5715" b="6428"/>
          <a:stretch/>
        </p:blipFill>
        <p:spPr>
          <a:xfrm>
            <a:off x="8466689" y="5483104"/>
            <a:ext cx="1924051" cy="349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6F07F4-597A-45AD-B387-27F99B927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7" t="71632" r="5405" b="18296"/>
          <a:stretch/>
        </p:blipFill>
        <p:spPr>
          <a:xfrm>
            <a:off x="8440801" y="4923510"/>
            <a:ext cx="1949939" cy="5595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4F90F-2F56-46BB-8E2D-5AEA2A31C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763911" y="6827481"/>
            <a:ext cx="6095999" cy="26170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2A297-10CB-4D76-AD16-D1B8B9FF1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715" y="5533888"/>
            <a:ext cx="635886" cy="2303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AFFD67-D230-4353-A4F4-246F2F29A15A}"/>
              </a:ext>
            </a:extLst>
          </p:cNvPr>
          <p:cNvSpPr txBox="1"/>
          <p:nvPr/>
        </p:nvSpPr>
        <p:spPr>
          <a:xfrm>
            <a:off x="8933412" y="5525973"/>
            <a:ext cx="962025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 하기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B87D717-E7E5-4CA6-8420-451FC52D07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8" t="3112" r="3050" b="2533"/>
          <a:stretch/>
        </p:blipFill>
        <p:spPr>
          <a:xfrm>
            <a:off x="-10208419" y="-3059113"/>
            <a:ext cx="9877425" cy="520382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9EEEF7-E0BC-4B82-BD25-DE8DC41D60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0103" y="5242262"/>
            <a:ext cx="875264" cy="19005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1260E41-8DCF-4C14-A2B7-92257A2745D2}"/>
              </a:ext>
            </a:extLst>
          </p:cNvPr>
          <p:cNvSpPr/>
          <p:nvPr/>
        </p:nvSpPr>
        <p:spPr>
          <a:xfrm>
            <a:off x="2715490" y="5525973"/>
            <a:ext cx="4451928" cy="3063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B7F342-9A84-4D7C-90D2-BA2996CFBA39}"/>
              </a:ext>
            </a:extLst>
          </p:cNvPr>
          <p:cNvSpPr txBox="1"/>
          <p:nvPr/>
        </p:nvSpPr>
        <p:spPr>
          <a:xfrm>
            <a:off x="2702966" y="5207270"/>
            <a:ext cx="3893096" cy="2000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7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위해 모험가들은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사용자의 과거를 구현하는 신비한 큐브를 이용하기로 한다</a:t>
            </a:r>
            <a:r>
              <a:rPr lang="en-US" altLang="ko-KR" sz="7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BABB194-F5D7-46EA-9A87-CCD67391C4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885" t="80851" r="34372" b="13191"/>
          <a:stretch/>
        </p:blipFill>
        <p:spPr>
          <a:xfrm>
            <a:off x="4976379" y="5518352"/>
            <a:ext cx="1316831" cy="26436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FA8C4FF-E121-4120-BF8C-C616F9650EC9}"/>
              </a:ext>
            </a:extLst>
          </p:cNvPr>
          <p:cNvSpPr/>
          <p:nvPr/>
        </p:nvSpPr>
        <p:spPr>
          <a:xfrm>
            <a:off x="2828682" y="4771292"/>
            <a:ext cx="2345297" cy="394434"/>
          </a:xfrm>
          <a:prstGeom prst="rect">
            <a:avLst/>
          </a:prstGeom>
          <a:gradFill>
            <a:gsLst>
              <a:gs pos="50000">
                <a:schemeClr val="accent4">
                  <a:lumMod val="40000"/>
                  <a:lumOff val="60000"/>
                  <a:alpha val="25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accent4">
                  <a:lumMod val="40000"/>
                  <a:lumOff val="60000"/>
                  <a:alpha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B1B7A6C8-FA9D-4E47-834B-5FFADCCC38D2}"/>
              </a:ext>
            </a:extLst>
          </p:cNvPr>
          <p:cNvCxnSpPr>
            <a:cxnSpLocks/>
          </p:cNvCxnSpPr>
          <p:nvPr/>
        </p:nvCxnSpPr>
        <p:spPr>
          <a:xfrm>
            <a:off x="2822575" y="4771292"/>
            <a:ext cx="0" cy="394433"/>
          </a:xfrm>
          <a:prstGeom prst="line">
            <a:avLst/>
          </a:prstGeom>
          <a:ln w="12700">
            <a:solidFill>
              <a:srgbClr val="FFFFF7"/>
            </a:solidFill>
          </a:ln>
          <a:effectLst>
            <a:glow rad="63500">
              <a:schemeClr val="accent4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59978A1-2D62-40E0-AE87-46D3BD84644B}"/>
              </a:ext>
            </a:extLst>
          </p:cNvPr>
          <p:cNvSpPr txBox="1"/>
          <p:nvPr/>
        </p:nvSpPr>
        <p:spPr>
          <a:xfrm>
            <a:off x="2843946" y="4793188"/>
            <a:ext cx="554920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6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6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8823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A085033-A569-416D-BD35-F6099CADB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386" r="2285" b="12647"/>
          <a:stretch/>
        </p:blipFill>
        <p:spPr>
          <a:xfrm>
            <a:off x="1734820" y="923140"/>
            <a:ext cx="7900416" cy="39831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5D71EA6-2295-426A-9459-D483B312C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110"/>
          <a:stretch/>
        </p:blipFill>
        <p:spPr>
          <a:xfrm>
            <a:off x="4416525" y="1003350"/>
            <a:ext cx="5218712" cy="36727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DB74F49-81D3-4FFC-B5D6-165B3BC6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" t="1520" r="2285" b="90641"/>
          <a:stretch/>
        </p:blipFill>
        <p:spPr>
          <a:xfrm>
            <a:off x="1734820" y="504953"/>
            <a:ext cx="7900416" cy="4338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3DDC83-47FD-4CC3-ACC5-FBF3E77E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7"/>
          <a:stretch/>
        </p:blipFill>
        <p:spPr>
          <a:xfrm>
            <a:off x="1811972" y="1003350"/>
            <a:ext cx="2604553" cy="28653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C960D2-163F-402B-A669-91CF780004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237" t="71632" r="5405" b="18296"/>
          <a:stretch/>
        </p:blipFill>
        <p:spPr>
          <a:xfrm>
            <a:off x="1811972" y="3918277"/>
            <a:ext cx="2604552" cy="7578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C354C67-8BDB-4657-BFAD-262710A793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56" t="1520" r="15814" b="93635"/>
          <a:stretch/>
        </p:blipFill>
        <p:spPr>
          <a:xfrm>
            <a:off x="1734819" y="504953"/>
            <a:ext cx="4883659" cy="2681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A90F4A-B599-4774-A47E-6DC5B56C6C8E}"/>
              </a:ext>
            </a:extLst>
          </p:cNvPr>
          <p:cNvSpPr txBox="1"/>
          <p:nvPr/>
        </p:nvSpPr>
        <p:spPr>
          <a:xfrm>
            <a:off x="4746147" y="512873"/>
            <a:ext cx="1872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dirty="0">
                <a:solidFill>
                  <a:srgbClr val="CDC7B6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입장 신청</a:t>
            </a:r>
            <a:endParaRPr lang="en-US" altLang="ko-KR" sz="1200" dirty="0">
              <a:solidFill>
                <a:srgbClr val="CDC7B6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1C4F1D9-CB3F-4FB1-ABEB-ABF9564C66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1818" y="4449340"/>
            <a:ext cx="1123418" cy="24394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0BBA5E6-BD7B-4B07-A4F1-2D8DE903975D}"/>
              </a:ext>
            </a:extLst>
          </p:cNvPr>
          <p:cNvSpPr/>
          <p:nvPr/>
        </p:nvSpPr>
        <p:spPr>
          <a:xfrm>
            <a:off x="2502286" y="1216483"/>
            <a:ext cx="1211715" cy="300736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F5C15F-9279-471B-8E41-924466FC528F}"/>
              </a:ext>
            </a:extLst>
          </p:cNvPr>
          <p:cNvSpPr txBox="1"/>
          <p:nvPr/>
        </p:nvSpPr>
        <p:spPr>
          <a:xfrm>
            <a:off x="2337090" y="1215157"/>
            <a:ext cx="15543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200" b="1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200" b="1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070782A-F1CF-6A8A-19EE-EAC864C0A948}"/>
              </a:ext>
            </a:extLst>
          </p:cNvPr>
          <p:cNvSpPr/>
          <p:nvPr/>
        </p:nvSpPr>
        <p:spPr>
          <a:xfrm>
            <a:off x="1734820" y="4694216"/>
            <a:ext cx="7900416" cy="538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874E700-A034-4A9E-A25A-0BDC50060F7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66" b="6528"/>
          <a:stretch/>
        </p:blipFill>
        <p:spPr>
          <a:xfrm>
            <a:off x="5838072" y="4655530"/>
            <a:ext cx="2203450" cy="564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8C4535E-90AE-B53F-F71B-7BF36F708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86884" r="62737" b="2659"/>
          <a:stretch/>
        </p:blipFill>
        <p:spPr>
          <a:xfrm>
            <a:off x="3578930" y="4641717"/>
            <a:ext cx="2145914" cy="5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202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21AD8D2-5822-4980-B86F-A79CBB2C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94" y="0"/>
            <a:ext cx="9967811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F98EF2-453E-40EB-A234-21CA5D16101D}"/>
              </a:ext>
            </a:extLst>
          </p:cNvPr>
          <p:cNvSpPr/>
          <p:nvPr/>
        </p:nvSpPr>
        <p:spPr>
          <a:xfrm>
            <a:off x="1812925" y="1912581"/>
            <a:ext cx="31686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74E00-FFA8-45F1-8CE2-FA931B32B683}"/>
              </a:ext>
            </a:extLst>
          </p:cNvPr>
          <p:cNvSpPr txBox="1"/>
          <p:nvPr/>
        </p:nvSpPr>
        <p:spPr>
          <a:xfrm>
            <a:off x="1812926" y="1917641"/>
            <a:ext cx="17018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</a:t>
            </a:r>
            <a:b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000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DEEB80-4C5B-41DC-ACCA-0BE2B3BFF4B1}"/>
              </a:ext>
            </a:extLst>
          </p:cNvPr>
          <p:cNvSpPr/>
          <p:nvPr/>
        </p:nvSpPr>
        <p:spPr>
          <a:xfrm>
            <a:off x="6543673" y="1115039"/>
            <a:ext cx="3321050" cy="405170"/>
          </a:xfrm>
          <a:prstGeom prst="rect">
            <a:avLst/>
          </a:prstGeom>
          <a:solidFill>
            <a:srgbClr val="06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FAE71F8-5C4C-474C-9E61-BFFA65936693}"/>
              </a:ext>
            </a:extLst>
          </p:cNvPr>
          <p:cNvSpPr/>
          <p:nvPr/>
        </p:nvSpPr>
        <p:spPr>
          <a:xfrm>
            <a:off x="6095999" y="2200891"/>
            <a:ext cx="3321050" cy="491511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F17E55-3507-4637-AC20-89B7173EF034}"/>
              </a:ext>
            </a:extLst>
          </p:cNvPr>
          <p:cNvSpPr/>
          <p:nvPr/>
        </p:nvSpPr>
        <p:spPr>
          <a:xfrm>
            <a:off x="6076949" y="3191490"/>
            <a:ext cx="4114801" cy="1571009"/>
          </a:xfrm>
          <a:prstGeom prst="rect">
            <a:avLst/>
          </a:prstGeom>
          <a:solidFill>
            <a:srgbClr val="04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B619F7-6CE9-4C0C-932E-6D1E1D86DEEF}"/>
              </a:ext>
            </a:extLst>
          </p:cNvPr>
          <p:cNvSpPr txBox="1"/>
          <p:nvPr/>
        </p:nvSpPr>
        <p:spPr>
          <a:xfrm>
            <a:off x="6965947" y="1120099"/>
            <a:ext cx="289877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2000" b="1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b="1" dirty="0">
              <a:solidFill>
                <a:srgbClr val="9483C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17D2473-6E54-4046-9488-1E71B88E8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25614" y="1115039"/>
            <a:ext cx="394311" cy="3865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C94C88-30D0-454A-AAA5-7D5E5B03E931}"/>
              </a:ext>
            </a:extLst>
          </p:cNvPr>
          <p:cNvSpPr txBox="1"/>
          <p:nvPr/>
        </p:nvSpPr>
        <p:spPr>
          <a:xfrm>
            <a:off x="6095999" y="2118822"/>
            <a:ext cx="3392119" cy="527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잘 아는 이를 찾아가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000" dirty="0" err="1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9483C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 대해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들어보기</a:t>
            </a:r>
            <a:endParaRPr lang="en-US" altLang="ko-KR" sz="10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EED9F7-618A-47EF-BFB4-C7CDE2DB5C92}"/>
              </a:ext>
            </a:extLst>
          </p:cNvPr>
          <p:cNvSpPr txBox="1"/>
          <p:nvPr/>
        </p:nvSpPr>
        <p:spPr>
          <a:xfrm>
            <a:off x="6076949" y="3126074"/>
            <a:ext cx="4131286" cy="9887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왜곡된 차원의 섬에서 새로운 유형의 큐브가 발견되었다고 한다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 </a:t>
            </a:r>
            <a:r>
              <a:rPr lang="ko-KR" altLang="en-US" sz="10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카제로스에</a:t>
            </a:r>
            <a:r>
              <a:rPr lang="ko-KR" altLang="en-US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맞서기 전에 좋은 훈련 수단이 될 수 있을 것 같다</a:t>
            </a:r>
            <a: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br>
              <a:rPr lang="en-US" altLang="ko-KR" sz="10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</a:b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!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해당 가이드 퀘스트를 완료하면 </a:t>
            </a:r>
            <a:r>
              <a:rPr lang="ko-KR" altLang="en-US" sz="1000" dirty="0" err="1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000" dirty="0">
                <a:solidFill>
                  <a:srgbClr val="6ADAD5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r>
              <a:rPr lang="ko-KR" altLang="en-US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개방할 수 있다</a:t>
            </a:r>
            <a:r>
              <a:rPr lang="en-US" altLang="ko-KR" sz="1000" dirty="0">
                <a:solidFill>
                  <a:schemeClr val="accent4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6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3120818"/>
            <a:ext cx="11082021" cy="18089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다양한 기존 콘텐츠들을 번갈아 가며 플레이하는 라운드 형식의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콘텐츠입니다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5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콘텐츠가 제시되며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제시된 콘텐츠 중에서 최대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제외하고 랜덤으로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콘텐츠를 플레이하게 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콘텐츠의 규칙 그대로 진행됩니다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PVE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콘텐츠인 경우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: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목표를 더 빠르게 클리어하는 파티가 승리합니다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F6B178-1276-E5B5-5F61-6587DF01AB82}"/>
              </a:ext>
            </a:extLst>
          </p:cNvPr>
          <p:cNvSpPr txBox="1"/>
          <p:nvPr/>
        </p:nvSpPr>
        <p:spPr>
          <a:xfrm>
            <a:off x="266699" y="5072980"/>
            <a:ext cx="10348888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플레이 인원수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4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인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파티로 구성되어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2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개의 파티가 서로 경쟁합니다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매칭으로만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입장 가능하여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사전에 파티를 맺는 것은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4039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7540B26-92E1-4CAE-BB28-1A6C14A5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6" y="194422"/>
            <a:ext cx="7129865" cy="40996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6A58BB-7C90-480B-900A-953386BE0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4" y="443246"/>
            <a:ext cx="6095999" cy="26170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8" y="2539713"/>
            <a:ext cx="5513607" cy="313764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7DFA77-F67F-4B7B-A9F8-F43D79BA2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432" y="3060303"/>
            <a:ext cx="7288306" cy="34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712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760FC3-724B-4345-8668-F423C3B1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240557"/>
            <a:ext cx="6314532" cy="3302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D2DAC5-DF8E-43F5-BCA3-8E420C8D4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885" y="2807444"/>
            <a:ext cx="7257140" cy="380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8099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9CF1A4E-3F77-471C-8DCC-EFB913AC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6206"/>
            <a:ext cx="7134225" cy="36995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D73450-040F-4446-B5F5-EA093EA7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7353300" cy="403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11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73B581-8C33-46E9-B43D-890DCA03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198" y="572770"/>
            <a:ext cx="10159603" cy="57124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70A530-4BE1-4EE9-8C8F-9649BEB4F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363" y="3738435"/>
            <a:ext cx="1295581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58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E93C83F-6DE5-4F77-B3FA-BC63686C78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6" t="5972" r="6063" b="5030"/>
          <a:stretch/>
        </p:blipFill>
        <p:spPr>
          <a:xfrm>
            <a:off x="1255059" y="1156447"/>
            <a:ext cx="6376357" cy="36486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C3FCD3-D130-4E19-AB3B-1991CA3DE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" t="10850" r="9860" b="53798"/>
          <a:stretch/>
        </p:blipFill>
        <p:spPr>
          <a:xfrm>
            <a:off x="8572500" y="1636445"/>
            <a:ext cx="4443074" cy="7928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898456-4882-4B0D-A025-6D53B03E6C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r="513"/>
          <a:stretch/>
        </p:blipFill>
        <p:spPr>
          <a:xfrm>
            <a:off x="7099488" y="5124419"/>
            <a:ext cx="4614300" cy="9142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D81BA2-77F2-4A25-96F4-69BE6AEA6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31" y="5185470"/>
            <a:ext cx="305513" cy="17431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8733A9-5F65-4FAD-B41B-42FD0DC50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125" y="1663931"/>
            <a:ext cx="305513" cy="1743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7B7B2C-8EEC-4D4F-9AEF-5FC7D9A716FC}"/>
              </a:ext>
            </a:extLst>
          </p:cNvPr>
          <p:cNvSpPr txBox="1"/>
          <p:nvPr/>
        </p:nvSpPr>
        <p:spPr>
          <a:xfrm>
            <a:off x="9101125" y="163644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에브니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158539-F1FB-4E6E-976E-3F16B5D4693C}"/>
              </a:ext>
            </a:extLst>
          </p:cNvPr>
          <p:cNvSpPr txBox="1"/>
          <p:nvPr/>
        </p:nvSpPr>
        <p:spPr>
          <a:xfrm>
            <a:off x="7705430" y="5184226"/>
            <a:ext cx="107537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dirty="0" err="1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chemeClr val="bg1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1100" dirty="0">
              <a:solidFill>
                <a:schemeClr val="bg1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6B3E9E7-9DF0-4A33-873C-D19915F13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8786" y="4162140"/>
            <a:ext cx="3078339" cy="59927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17ABACF-F085-4005-BE35-E2D1CC6FD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4186" y="3560202"/>
            <a:ext cx="3003949" cy="53980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52D2C39-0E78-4FCD-AA4F-61106897AB01}"/>
              </a:ext>
            </a:extLst>
          </p:cNvPr>
          <p:cNvSpPr/>
          <p:nvPr/>
        </p:nvSpPr>
        <p:spPr>
          <a:xfrm>
            <a:off x="8555097" y="5444073"/>
            <a:ext cx="1483294" cy="270186"/>
          </a:xfrm>
          <a:prstGeom prst="rect">
            <a:avLst/>
          </a:prstGeom>
          <a:gradFill flip="none" rotWithShape="1">
            <a:gsLst>
              <a:gs pos="50000">
                <a:schemeClr val="tx1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0100FB-8653-4564-B4FD-A75FD7B88DE6}"/>
              </a:ext>
            </a:extLst>
          </p:cNvPr>
          <p:cNvSpPr txBox="1"/>
          <p:nvPr/>
        </p:nvSpPr>
        <p:spPr>
          <a:xfrm>
            <a:off x="8281596" y="5614864"/>
            <a:ext cx="2184910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가이드</a:t>
            </a:r>
            <a:r>
              <a:rPr lang="en-US" altLang="ko-KR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] </a:t>
            </a:r>
            <a:r>
              <a:rPr lang="ko-KR" altLang="en-US" sz="1100" dirty="0" err="1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100" dirty="0">
                <a:solidFill>
                  <a:srgbClr val="7030A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</a:t>
            </a:r>
            <a:r>
              <a:rPr lang="ko-KR" altLang="en-US" sz="1100" dirty="0">
                <a:solidFill>
                  <a:srgbClr val="C00000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미완료</a:t>
            </a:r>
            <a:endParaRPr lang="en-US" altLang="ko-KR" sz="1100" dirty="0">
              <a:solidFill>
                <a:srgbClr val="C00000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6FCA608-2860-4ED9-B045-9872B74A15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1176" y1="44000" x2="54902" y2="62000"/>
                        <a14:foregroundMark x1="56863" y1="46000" x2="64706" y2="64000"/>
                        <a14:foregroundMark x1="58824" y1="50000" x2="50980" y2="6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5695" y="5455824"/>
            <a:ext cx="237939" cy="23327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0611C42-80D4-4E1E-81ED-1789F38C59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9640" y="2980765"/>
            <a:ext cx="3078339" cy="59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101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4F1D01D-31AD-43D5-94C4-CCA499504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6017709" cy="34245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3FC4C3-FC0D-44FA-89D6-31FF587DF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9416" y="0"/>
            <a:ext cx="6025988" cy="3429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5CD8B5-DA7A-4D36-8A28-18636EF4D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5615" y="1228724"/>
            <a:ext cx="9758753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41EE8ED-CD83-48C6-8F2C-01DF74921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30" y="264460"/>
            <a:ext cx="5068102" cy="31645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6A85D0-051F-4D5B-A2C4-43D13484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559" y="264459"/>
            <a:ext cx="5211364" cy="3164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913731-971E-4F3D-A84E-C6638C83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81" y="3635188"/>
            <a:ext cx="5068102" cy="300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773739-F5CC-4A7A-BDBB-017470CBFE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64" y="4349493"/>
            <a:ext cx="1962424" cy="1009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E41A7E-E2C2-4A73-A705-62A054234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364" y="5462515"/>
            <a:ext cx="819264" cy="103837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295D51E-AB86-43B0-B474-1F55C07ED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9225" y="2165156"/>
            <a:ext cx="5211363" cy="297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895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44103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357355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594105" y="21846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455847" y="21865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8D309751-FB03-47EB-B685-F8C0CA2ACD7B}"/>
              </a:ext>
            </a:extLst>
          </p:cNvPr>
          <p:cNvSpPr>
            <a:spLocks noChangeAspect="1"/>
          </p:cNvSpPr>
          <p:nvPr/>
        </p:nvSpPr>
        <p:spPr>
          <a:xfrm>
            <a:off x="2791294" y="13448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06C3124-BC24-49CD-877D-963BF46870CD}"/>
              </a:ext>
            </a:extLst>
          </p:cNvPr>
          <p:cNvSpPr>
            <a:spLocks noChangeAspect="1"/>
          </p:cNvSpPr>
          <p:nvPr/>
        </p:nvSpPr>
        <p:spPr>
          <a:xfrm>
            <a:off x="2433226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5E681B4-D8B7-4121-8F19-4A4482466A8B}"/>
              </a:ext>
            </a:extLst>
          </p:cNvPr>
          <p:cNvSpPr>
            <a:spLocks noChangeAspect="1"/>
          </p:cNvSpPr>
          <p:nvPr/>
        </p:nvSpPr>
        <p:spPr>
          <a:xfrm>
            <a:off x="5015353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05B187F-E57B-41D3-B202-B67C4CD53A60}"/>
              </a:ext>
            </a:extLst>
          </p:cNvPr>
          <p:cNvSpPr>
            <a:spLocks noChangeAspect="1"/>
          </p:cNvSpPr>
          <p:nvPr/>
        </p:nvSpPr>
        <p:spPr>
          <a:xfrm>
            <a:off x="7596037" y="311989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8FA1AAF-F153-400B-A25F-B37B673C1379}"/>
              </a:ext>
            </a:extLst>
          </p:cNvPr>
          <p:cNvSpPr>
            <a:spLocks noChangeAspect="1"/>
          </p:cNvSpPr>
          <p:nvPr/>
        </p:nvSpPr>
        <p:spPr>
          <a:xfrm>
            <a:off x="3633903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02F215C-AF8F-4F70-8047-3AF081D42D9C}"/>
              </a:ext>
            </a:extLst>
          </p:cNvPr>
          <p:cNvSpPr>
            <a:spLocks noChangeAspect="1"/>
          </p:cNvSpPr>
          <p:nvPr/>
        </p:nvSpPr>
        <p:spPr>
          <a:xfrm>
            <a:off x="6216030" y="373535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267BD68-A74E-430F-97C4-CC8A18B50CA2}"/>
              </a:ext>
            </a:extLst>
          </p:cNvPr>
          <p:cNvSpPr>
            <a:spLocks noChangeAspect="1"/>
          </p:cNvSpPr>
          <p:nvPr/>
        </p:nvSpPr>
        <p:spPr>
          <a:xfrm>
            <a:off x="703990" y="45781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ABE192D-5BDC-4755-955A-FD8DC0963FE3}"/>
              </a:ext>
            </a:extLst>
          </p:cNvPr>
          <p:cNvSpPr>
            <a:spLocks noChangeAspect="1"/>
          </p:cNvSpPr>
          <p:nvPr/>
        </p:nvSpPr>
        <p:spPr>
          <a:xfrm>
            <a:off x="703990" y="51208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20FA72-AF88-4A68-95A0-4A946884448E}"/>
              </a:ext>
            </a:extLst>
          </p:cNvPr>
          <p:cNvSpPr txBox="1"/>
          <p:nvPr/>
        </p:nvSpPr>
        <p:spPr>
          <a:xfrm>
            <a:off x="1086942" y="40408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03AAA59-A113-4A32-966B-D0640AF233CF}"/>
              </a:ext>
            </a:extLst>
          </p:cNvPr>
          <p:cNvSpPr>
            <a:spLocks noChangeAspect="1"/>
          </p:cNvSpPr>
          <p:nvPr/>
        </p:nvSpPr>
        <p:spPr>
          <a:xfrm>
            <a:off x="508002" y="4040829"/>
            <a:ext cx="2605678" cy="2624987"/>
          </a:xfrm>
          <a:prstGeom prst="roundRect">
            <a:avLst>
              <a:gd name="adj" fmla="val 3066"/>
            </a:avLst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67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B54244-2A71-45D3-BA6F-EB0F27AEADBB}"/>
              </a:ext>
            </a:extLst>
          </p:cNvPr>
          <p:cNvSpPr txBox="1"/>
          <p:nvPr/>
        </p:nvSpPr>
        <p:spPr>
          <a:xfrm>
            <a:off x="8197861" y="6483522"/>
            <a:ext cx="3994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김신행</a:t>
            </a: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CC91D1BC-27B1-450B-9BF6-123A43B57672}"/>
              </a:ext>
            </a:extLst>
          </p:cNvPr>
          <p:cNvSpPr/>
          <p:nvPr/>
        </p:nvSpPr>
        <p:spPr>
          <a:xfrm>
            <a:off x="1886989" y="-5146"/>
            <a:ext cx="10305011" cy="6858000"/>
          </a:xfrm>
          <a:prstGeom prst="parallelogram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BAC447C-246D-4857-ABC0-ABA2ED1B9D78}"/>
              </a:ext>
            </a:extLst>
          </p:cNvPr>
          <p:cNvSpPr>
            <a:spLocks noChangeAspect="1"/>
          </p:cNvSpPr>
          <p:nvPr/>
        </p:nvSpPr>
        <p:spPr>
          <a:xfrm>
            <a:off x="392205" y="634563"/>
            <a:ext cx="5780333" cy="3211296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740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91BD715-7FB1-4E57-8CAE-BA045C7BA558}"/>
              </a:ext>
            </a:extLst>
          </p:cNvPr>
          <p:cNvSpPr/>
          <p:nvPr/>
        </p:nvSpPr>
        <p:spPr>
          <a:xfrm>
            <a:off x="56124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951FE6-8AC8-4F45-B56E-A16C71607491}"/>
              </a:ext>
            </a:extLst>
          </p:cNvPr>
          <p:cNvSpPr txBox="1"/>
          <p:nvPr/>
        </p:nvSpPr>
        <p:spPr>
          <a:xfrm>
            <a:off x="659771" y="192183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02. </a:t>
            </a:r>
            <a:r>
              <a:rPr lang="ko-KR" altLang="en-US" sz="32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소개</a:t>
            </a:r>
            <a:endParaRPr lang="en-US" altLang="ko-KR" sz="32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47BF935-CF85-479B-91B5-A816F6F7ABCF}"/>
              </a:ext>
            </a:extLst>
          </p:cNvPr>
          <p:cNvSpPr/>
          <p:nvPr/>
        </p:nvSpPr>
        <p:spPr>
          <a:xfrm>
            <a:off x="391887" y="261257"/>
            <a:ext cx="116114" cy="446629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B00752A-4C6A-497E-BB1F-64A4C88A5978}"/>
              </a:ext>
            </a:extLst>
          </p:cNvPr>
          <p:cNvSpPr/>
          <p:nvPr/>
        </p:nvSpPr>
        <p:spPr>
          <a:xfrm>
            <a:off x="335207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81B7687-EEBE-4856-94BC-6E2FDD3F8AC5}"/>
              </a:ext>
            </a:extLst>
          </p:cNvPr>
          <p:cNvSpPr/>
          <p:nvPr/>
        </p:nvSpPr>
        <p:spPr>
          <a:xfrm>
            <a:off x="6142897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77A85CD0-5FB7-4E91-82DA-DC2D213E522D}"/>
              </a:ext>
            </a:extLst>
          </p:cNvPr>
          <p:cNvSpPr/>
          <p:nvPr/>
        </p:nvSpPr>
        <p:spPr>
          <a:xfrm>
            <a:off x="8933722" y="3781425"/>
            <a:ext cx="2603676" cy="2809875"/>
          </a:xfrm>
          <a:prstGeom prst="roundRect">
            <a:avLst>
              <a:gd name="adj" fmla="val 3816"/>
            </a:avLst>
          </a:prstGeom>
          <a:noFill/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D7CE16-F716-4FFD-B183-A23D43ABF2C1}"/>
              </a:ext>
            </a:extLst>
          </p:cNvPr>
          <p:cNvSpPr>
            <a:spLocks noChangeAspect="1"/>
          </p:cNvSpPr>
          <p:nvPr/>
        </p:nvSpPr>
        <p:spPr>
          <a:xfrm>
            <a:off x="3543568" y="602630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00FF0C23-1001-41FF-A9D4-3AD0646DECAF}"/>
              </a:ext>
            </a:extLst>
          </p:cNvPr>
          <p:cNvSpPr>
            <a:spLocks noChangeAspect="1"/>
          </p:cNvSpPr>
          <p:nvPr/>
        </p:nvSpPr>
        <p:spPr>
          <a:xfrm>
            <a:off x="354356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4AF569E5-D276-40A5-80F0-5FC530A6225D}"/>
              </a:ext>
            </a:extLst>
          </p:cNvPr>
          <p:cNvSpPr>
            <a:spLocks noChangeAspect="1"/>
          </p:cNvSpPr>
          <p:nvPr/>
        </p:nvSpPr>
        <p:spPr>
          <a:xfrm>
            <a:off x="3543568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A38E23BA-33BD-4AC8-BDF8-A85B4ECC6B2B}"/>
              </a:ext>
            </a:extLst>
          </p:cNvPr>
          <p:cNvSpPr>
            <a:spLocks noChangeAspect="1"/>
          </p:cNvSpPr>
          <p:nvPr/>
        </p:nvSpPr>
        <p:spPr>
          <a:xfrm>
            <a:off x="3543568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F83B3E9A-C8C6-4E31-9ED6-48B90075B605}"/>
              </a:ext>
            </a:extLst>
          </p:cNvPr>
          <p:cNvSpPr>
            <a:spLocks noChangeAspect="1"/>
          </p:cNvSpPr>
          <p:nvPr/>
        </p:nvSpPr>
        <p:spPr>
          <a:xfrm>
            <a:off x="750887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FB6D17A-AF60-47E7-A9BE-CF52F670E5AC}"/>
              </a:ext>
            </a:extLst>
          </p:cNvPr>
          <p:cNvSpPr>
            <a:spLocks noChangeAspect="1"/>
          </p:cNvSpPr>
          <p:nvPr/>
        </p:nvSpPr>
        <p:spPr>
          <a:xfrm>
            <a:off x="750887" y="498117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80332AC0-0761-4AD3-B5CB-1B7F473A1246}"/>
              </a:ext>
            </a:extLst>
          </p:cNvPr>
          <p:cNvSpPr>
            <a:spLocks noChangeAspect="1"/>
          </p:cNvSpPr>
          <p:nvPr/>
        </p:nvSpPr>
        <p:spPr>
          <a:xfrm>
            <a:off x="6330534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8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D2763D5-3B5C-4EC4-A58A-2871FA125286}"/>
              </a:ext>
            </a:extLst>
          </p:cNvPr>
          <p:cNvSpPr>
            <a:spLocks noChangeAspect="1"/>
          </p:cNvSpPr>
          <p:nvPr/>
        </p:nvSpPr>
        <p:spPr>
          <a:xfrm>
            <a:off x="6330534" y="496963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9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8F5E507-5A06-44B7-BE71-572F880ABEFC}"/>
              </a:ext>
            </a:extLst>
          </p:cNvPr>
          <p:cNvSpPr>
            <a:spLocks noChangeAspect="1"/>
          </p:cNvSpPr>
          <p:nvPr/>
        </p:nvSpPr>
        <p:spPr>
          <a:xfrm>
            <a:off x="6330534" y="5497970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0"/>
            <a:stretch>
              <a:fillRect/>
            </a:stretch>
          </a:blip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4A93024E-C4E5-412B-88C9-9C677A3C7613}"/>
              </a:ext>
            </a:extLst>
          </p:cNvPr>
          <p:cNvSpPr>
            <a:spLocks noChangeAspect="1"/>
          </p:cNvSpPr>
          <p:nvPr/>
        </p:nvSpPr>
        <p:spPr>
          <a:xfrm>
            <a:off x="9125218" y="4438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11"/>
            <a:stretch>
              <a:fillRect/>
            </a:stretch>
          </a:blip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E08B00-F74C-446E-93D6-05F920AE10B2}"/>
              </a:ext>
            </a:extLst>
          </p:cNvPr>
          <p:cNvSpPr txBox="1"/>
          <p:nvPr/>
        </p:nvSpPr>
        <p:spPr>
          <a:xfrm>
            <a:off x="113383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일일 콘텐츠</a:t>
            </a:r>
            <a:endParaRPr lang="en-US" altLang="ko-KR" sz="2000" dirty="0">
              <a:solidFill>
                <a:schemeClr val="accent2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BFC36E-AD28-49D7-94C7-18941A45E4FB}"/>
              </a:ext>
            </a:extLst>
          </p:cNvPr>
          <p:cNvSpPr txBox="1"/>
          <p:nvPr/>
        </p:nvSpPr>
        <p:spPr>
          <a:xfrm>
            <a:off x="3787776" y="3901130"/>
            <a:ext cx="177974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>
                <a:solidFill>
                  <a:schemeClr val="accent4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레이드 콘텐츠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AE8939-D34B-4D71-9870-72DD76636BEF}"/>
              </a:ext>
            </a:extLst>
          </p:cNvPr>
          <p:cNvSpPr txBox="1"/>
          <p:nvPr/>
        </p:nvSpPr>
        <p:spPr>
          <a:xfrm>
            <a:off x="6716418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모험 콘텐츠</a:t>
            </a:r>
            <a:endParaRPr lang="en-US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7E321D-8E52-4772-AD7C-5D7EE0604102}"/>
              </a:ext>
            </a:extLst>
          </p:cNvPr>
          <p:cNvSpPr txBox="1"/>
          <p:nvPr/>
        </p:nvSpPr>
        <p:spPr>
          <a:xfrm>
            <a:off x="9509099" y="3901130"/>
            <a:ext cx="145477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</a:t>
            </a:r>
            <a:endParaRPr lang="en-US" altLang="ko-KR" sz="2000" dirty="0">
              <a:solidFill>
                <a:schemeClr val="accent5">
                  <a:lumMod val="60000"/>
                  <a:lumOff val="40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ADFE7F39-E39B-4327-9E5B-ED121721248B}"/>
              </a:ext>
            </a:extLst>
          </p:cNvPr>
          <p:cNvCxnSpPr>
            <a:cxnSpLocks/>
            <a:stCxn id="2" idx="0"/>
            <a:endCxn id="100" idx="2"/>
          </p:cNvCxnSpPr>
          <p:nvPr/>
        </p:nvCxnSpPr>
        <p:spPr>
          <a:xfrm rot="5400000" flipH="1" flipV="1">
            <a:off x="2429732" y="1840158"/>
            <a:ext cx="1374621" cy="250791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1CE96806-780F-4916-92F9-C21716DB2BCD}"/>
              </a:ext>
            </a:extLst>
          </p:cNvPr>
          <p:cNvSpPr/>
          <p:nvPr/>
        </p:nvSpPr>
        <p:spPr>
          <a:xfrm>
            <a:off x="4191000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7B6285B7-D218-4671-8F91-97E1D3176322}"/>
              </a:ext>
            </a:extLst>
          </p:cNvPr>
          <p:cNvSpPr/>
          <p:nvPr/>
        </p:nvSpPr>
        <p:spPr>
          <a:xfrm>
            <a:off x="5404252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457AA56D-74E5-4B88-A462-D9FA2A4B316B}"/>
              </a:ext>
            </a:extLst>
          </p:cNvPr>
          <p:cNvSpPr/>
          <p:nvPr/>
        </p:nvSpPr>
        <p:spPr>
          <a:xfrm>
            <a:off x="7641002" y="2044906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8BFCD928-5ECB-4255-AD85-3053DD3B07CA}"/>
              </a:ext>
            </a:extLst>
          </p:cNvPr>
          <p:cNvSpPr/>
          <p:nvPr/>
        </p:nvSpPr>
        <p:spPr>
          <a:xfrm>
            <a:off x="6502744" y="2046804"/>
            <a:ext cx="360000" cy="360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0D6CAC63-1B8F-48CF-9E49-185B34540986}"/>
              </a:ext>
            </a:extLst>
          </p:cNvPr>
          <p:cNvCxnSpPr>
            <a:cxnSpLocks/>
            <a:stCxn id="75" idx="0"/>
            <a:endCxn id="101" idx="2"/>
          </p:cNvCxnSpPr>
          <p:nvPr/>
        </p:nvCxnSpPr>
        <p:spPr>
          <a:xfrm rot="5400000" flipH="1" flipV="1">
            <a:off x="4431771" y="2628944"/>
            <a:ext cx="1374621" cy="93034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7">
            <a:extLst>
              <a:ext uri="{FF2B5EF4-FFF2-40B4-BE49-F238E27FC236}">
                <a16:creationId xmlns:a16="http://schemas.microsoft.com/office/drawing/2014/main" id="{3A724E22-65D6-4120-A97F-0151279FCFBD}"/>
              </a:ext>
            </a:extLst>
          </p:cNvPr>
          <p:cNvCxnSpPr>
            <a:cxnSpLocks/>
            <a:stCxn id="76" idx="0"/>
            <a:endCxn id="103" idx="2"/>
          </p:cNvCxnSpPr>
          <p:nvPr/>
        </p:nvCxnSpPr>
        <p:spPr>
          <a:xfrm rot="16200000" flipV="1">
            <a:off x="6376430" y="2713119"/>
            <a:ext cx="1374621" cy="76199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110">
            <a:extLst>
              <a:ext uri="{FF2B5EF4-FFF2-40B4-BE49-F238E27FC236}">
                <a16:creationId xmlns:a16="http://schemas.microsoft.com/office/drawing/2014/main" id="{AA987100-345B-4507-917B-1A137ABA3F27}"/>
              </a:ext>
            </a:extLst>
          </p:cNvPr>
          <p:cNvCxnSpPr>
            <a:cxnSpLocks/>
            <a:stCxn id="77" idx="0"/>
            <a:endCxn id="102" idx="2"/>
          </p:cNvCxnSpPr>
          <p:nvPr/>
        </p:nvCxnSpPr>
        <p:spPr>
          <a:xfrm rot="16200000" flipV="1">
            <a:off x="8340022" y="1885887"/>
            <a:ext cx="1376519" cy="241455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61B836F-3E1D-4B1D-B4C5-45D13295A779}"/>
              </a:ext>
            </a:extLst>
          </p:cNvPr>
          <p:cNvSpPr>
            <a:spLocks noChangeAspect="1"/>
          </p:cNvSpPr>
          <p:nvPr/>
        </p:nvSpPr>
        <p:spPr>
          <a:xfrm>
            <a:off x="2838191" y="1205161"/>
            <a:ext cx="6609412" cy="1207126"/>
          </a:xfrm>
          <a:prstGeom prst="roundRect">
            <a:avLst>
              <a:gd name="adj" fmla="val 3066"/>
            </a:avLst>
          </a:prstGeom>
          <a:blipFill>
            <a:blip r:embed="rId1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5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2/3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15837-4DF6-9F05-2541-57B8491C9F0D}"/>
              </a:ext>
            </a:extLst>
          </p:cNvPr>
          <p:cNvSpPr txBox="1"/>
          <p:nvPr/>
        </p:nvSpPr>
        <p:spPr>
          <a:xfrm>
            <a:off x="266698" y="4738266"/>
            <a:ext cx="8105140" cy="11626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조화의 천칭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전용 조화의 천칭이 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아크 패시브를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on/off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할 수 있으며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스킬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초각성기를 사용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86E2D-E175-7BB2-5113-D94F88A0FAA8}"/>
              </a:ext>
            </a:extLst>
          </p:cNvPr>
          <p:cNvSpPr txBox="1"/>
          <p:nvPr/>
        </p:nvSpPr>
        <p:spPr>
          <a:xfrm>
            <a:off x="266698" y="3115044"/>
            <a:ext cx="9131302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퀘스트를 클리어한 뒤에 입장이 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콘텐츠 개방 후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조건은 없습니다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조화의 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적용하지 않거나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‘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탈주 </a:t>
            </a:r>
            <a:r>
              <a:rPr lang="ko-KR" altLang="en-US" sz="1400" dirty="0" err="1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패널티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’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를 받은 상태에서는 입장이 불가능합니다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97063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5DC2F27-9B88-467E-90D7-D97F40A4D6D5}"/>
              </a:ext>
            </a:extLst>
          </p:cNvPr>
          <p:cNvSpPr>
            <a:spLocks noChangeAspect="1"/>
          </p:cNvSpPr>
          <p:nvPr/>
        </p:nvSpPr>
        <p:spPr>
          <a:xfrm>
            <a:off x="1553029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2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73C7D7-4CEF-480F-9966-FB8B7DD59142}"/>
              </a:ext>
            </a:extLst>
          </p:cNvPr>
          <p:cNvSpPr>
            <a:spLocks noChangeAspect="1"/>
          </p:cNvSpPr>
          <p:nvPr/>
        </p:nvSpPr>
        <p:spPr>
          <a:xfrm>
            <a:off x="1553029" y="276332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552243-7147-420C-8B0C-FB9FA5E95BE8}"/>
              </a:ext>
            </a:extLst>
          </p:cNvPr>
          <p:cNvSpPr>
            <a:spLocks noChangeAspect="1"/>
          </p:cNvSpPr>
          <p:nvPr/>
        </p:nvSpPr>
        <p:spPr>
          <a:xfrm>
            <a:off x="5107481" y="4119512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4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56C82EA-B4AA-4830-9FE8-9AEF0AD43EBA}"/>
              </a:ext>
            </a:extLst>
          </p:cNvPr>
          <p:cNvSpPr>
            <a:spLocks noChangeAspect="1"/>
          </p:cNvSpPr>
          <p:nvPr/>
        </p:nvSpPr>
        <p:spPr>
          <a:xfrm>
            <a:off x="5107481" y="2070368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5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916EE73-4E5D-4474-8CEA-BAED4761106A}"/>
              </a:ext>
            </a:extLst>
          </p:cNvPr>
          <p:cNvSpPr>
            <a:spLocks noChangeAspect="1"/>
          </p:cNvSpPr>
          <p:nvPr/>
        </p:nvSpPr>
        <p:spPr>
          <a:xfrm>
            <a:off x="5107481" y="2753416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6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EBA629-BD40-4AC6-8EDD-F4E2F0AC98CE}"/>
              </a:ext>
            </a:extLst>
          </p:cNvPr>
          <p:cNvSpPr>
            <a:spLocks noChangeAspect="1"/>
          </p:cNvSpPr>
          <p:nvPr/>
        </p:nvSpPr>
        <p:spPr>
          <a:xfrm>
            <a:off x="5107481" y="3436464"/>
            <a:ext cx="2220684" cy="405580"/>
          </a:xfrm>
          <a:prstGeom prst="roundRect">
            <a:avLst>
              <a:gd name="adj" fmla="val 3066"/>
            </a:avLst>
          </a:prstGeom>
          <a:blipFill>
            <a:blip r:embed="rId7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7019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DDB50CB-8459-4B6F-9DE7-BCDF24A1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8" t="8824" r="2521" b="16222"/>
          <a:stretch/>
        </p:blipFill>
        <p:spPr>
          <a:xfrm>
            <a:off x="1" y="2931966"/>
            <a:ext cx="6115050" cy="1213866"/>
          </a:xfrm>
          <a:prstGeom prst="rect">
            <a:avLst/>
          </a:prstGeom>
          <a:effectLst/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11F4E4-981F-41C0-859B-8F4E691A1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" t="9203" r="2429" b="11653"/>
          <a:stretch/>
        </p:blipFill>
        <p:spPr>
          <a:xfrm>
            <a:off x="6210298" y="6813352"/>
            <a:ext cx="6115050" cy="1213866"/>
          </a:xfrm>
          <a:prstGeom prst="rect">
            <a:avLst/>
          </a:prstGeom>
          <a:effectLst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ECC293F-F819-424D-AAD8-375E1BC097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5" t="7980" r="1192" b="9813"/>
          <a:stretch/>
        </p:blipFill>
        <p:spPr>
          <a:xfrm>
            <a:off x="0" y="4210377"/>
            <a:ext cx="6115050" cy="1213866"/>
          </a:xfrm>
          <a:prstGeom prst="rect">
            <a:avLst/>
          </a:prstGeom>
          <a:effectLst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D7D35F6-9B04-4C70-A495-3D725ECEBE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66" t="11446" r="3438" b="12663"/>
          <a:stretch/>
        </p:blipFill>
        <p:spPr>
          <a:xfrm>
            <a:off x="95247" y="-1182318"/>
            <a:ext cx="6115051" cy="1200114"/>
          </a:xfrm>
          <a:prstGeom prst="rect">
            <a:avLst/>
          </a:prstGeom>
          <a:effectLst/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9D80660-6227-4F72-8B0F-E245D7EA34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12" t="9678" r="3051" b="10590"/>
          <a:stretch/>
        </p:blipFill>
        <p:spPr>
          <a:xfrm>
            <a:off x="6210298" y="-1221074"/>
            <a:ext cx="6115051" cy="1200114"/>
          </a:xfrm>
          <a:prstGeom prst="rect">
            <a:avLst/>
          </a:prstGeom>
          <a:effectLst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1BF7C3-50A4-47D1-972A-84DB73099A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64" r="786" b="8486"/>
          <a:stretch/>
        </p:blipFill>
        <p:spPr>
          <a:xfrm>
            <a:off x="95247" y="1563807"/>
            <a:ext cx="6115051" cy="1200114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B432F3-8874-4FD6-B34C-65440ECF03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3" t="11778" r="2948" b="2522"/>
          <a:stretch/>
        </p:blipFill>
        <p:spPr>
          <a:xfrm>
            <a:off x="95247" y="220849"/>
            <a:ext cx="6115051" cy="1200114"/>
          </a:xfrm>
          <a:prstGeom prst="rect">
            <a:avLst/>
          </a:prstGeom>
          <a:effectLst/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F4C4DE4-0597-4543-AC60-F83D1F66C81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92" t="10908" r="3571" b="11866"/>
          <a:stretch/>
        </p:blipFill>
        <p:spPr>
          <a:xfrm>
            <a:off x="0" y="6870700"/>
            <a:ext cx="6115051" cy="1213866"/>
          </a:xfrm>
          <a:prstGeom prst="rect">
            <a:avLst/>
          </a:prstGeom>
          <a:effectLst/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E15B7B-7EBD-4273-B492-BBBCC89AE2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83" t="7548" r="2666" b="12313"/>
          <a:stretch/>
        </p:blipFill>
        <p:spPr>
          <a:xfrm>
            <a:off x="-331490" y="7982410"/>
            <a:ext cx="6115051" cy="1213866"/>
          </a:xfrm>
          <a:prstGeom prst="rect">
            <a:avLst/>
          </a:prstGeom>
          <a:effectLst/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2EE444-8A9C-4ACA-A541-E62576C88D9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96" t="9853" r="3107" b="7265"/>
          <a:stretch/>
        </p:blipFill>
        <p:spPr>
          <a:xfrm>
            <a:off x="7616372" y="498105"/>
            <a:ext cx="6115051" cy="1200114"/>
          </a:xfrm>
          <a:prstGeom prst="rect">
            <a:avLst/>
          </a:prstGeom>
          <a:effectLst/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E6A025-4D5E-47FF-857D-F433AD0A20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23812" y="5568047"/>
            <a:ext cx="6072188" cy="1158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B7ADDE1-2FA8-4946-B167-2429C8A7CD6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5105381" y="5947679"/>
            <a:ext cx="766627" cy="3722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5152672-F353-4F87-8E95-F419684633E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4553648" y="5961167"/>
            <a:ext cx="766627" cy="3722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E967809-3C58-402E-925A-4BD9FC1179E4}"/>
              </a:ext>
            </a:extLst>
          </p:cNvPr>
          <p:cNvSpPr txBox="1"/>
          <p:nvPr/>
        </p:nvSpPr>
        <p:spPr>
          <a:xfrm>
            <a:off x="4407621" y="594726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2000" dirty="0" err="1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 큐브</a:t>
            </a:r>
            <a:endParaRPr lang="en-US" altLang="ko-KR" sz="2000" dirty="0">
              <a:solidFill>
                <a:srgbClr val="FEFDFD"/>
              </a:solidFill>
              <a:effectLst>
                <a:glow rad="101600">
                  <a:schemeClr val="accent4">
                    <a:alpha val="41000"/>
                  </a:schemeClr>
                </a:glow>
              </a:effectLst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F33F10-FC3F-416F-A81C-2853522871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274" y="5381997"/>
            <a:ext cx="6072142" cy="11583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06564BD-EB67-4B46-9DF7-CE394D0C92A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561" t="6073" r="1911" b="11645"/>
          <a:stretch/>
        </p:blipFill>
        <p:spPr>
          <a:xfrm>
            <a:off x="6096000" y="7932474"/>
            <a:ext cx="6078281" cy="120712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3E410A5-427A-4058-BA3C-59CA492C805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415" t="13475" r="3155" b="13701"/>
          <a:stretch/>
        </p:blipFill>
        <p:spPr>
          <a:xfrm>
            <a:off x="6409101" y="3630097"/>
            <a:ext cx="6072188" cy="115853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9AC9594-CD52-48F3-BEF8-8ED56C8EDF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1490670" y="4009729"/>
            <a:ext cx="766627" cy="3722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DCB0634-8717-4CB2-ACBC-C59C1AE30E6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870" t="34806" r="36821" b="45195"/>
          <a:stretch/>
        </p:blipFill>
        <p:spPr>
          <a:xfrm>
            <a:off x="10938937" y="4023217"/>
            <a:ext cx="766627" cy="37229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E216EF-CD5E-4D6C-8A56-4D9FE9EF6DB2}"/>
              </a:ext>
            </a:extLst>
          </p:cNvPr>
          <p:cNvSpPr txBox="1"/>
          <p:nvPr/>
        </p:nvSpPr>
        <p:spPr>
          <a:xfrm>
            <a:off x="10792910" y="4009310"/>
            <a:ext cx="156225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rgbClr val="FEFDFD"/>
                </a:solidFill>
                <a:effectLst>
                  <a:glow rad="101600">
                    <a:schemeClr val="accent4">
                      <a:alpha val="41000"/>
                    </a:schemeClr>
                  </a:glow>
                </a:effectLst>
                <a:latin typeface="리디바탕" panose="020B0600000101010101" pitchFamily="34" charset="-127"/>
                <a:ea typeface="리디바탕" panose="020B0600000101010101" pitchFamily="34" charset="-127"/>
              </a:rPr>
              <a:t>??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217746B-4731-423C-9817-83F14082F6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87255" y="1913107"/>
            <a:ext cx="6072142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4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A348DD98-9AED-4B62-94FC-0AF39CE153FB}"/>
              </a:ext>
            </a:extLst>
          </p:cNvPr>
          <p:cNvSpPr/>
          <p:nvPr/>
        </p:nvSpPr>
        <p:spPr>
          <a:xfrm>
            <a:off x="266699" y="825234"/>
            <a:ext cx="11658601" cy="400110"/>
          </a:xfrm>
          <a:prstGeom prst="rect">
            <a:avLst/>
          </a:prstGeom>
          <a:gradFill flip="none" rotWithShape="1">
            <a:gsLst>
              <a:gs pos="50000">
                <a:srgbClr val="FAEBD3">
                  <a:alpha val="50000"/>
                </a:srgbClr>
              </a:gs>
              <a:gs pos="0">
                <a:srgbClr val="FAEBD3">
                  <a:alpha val="0"/>
                </a:srgbClr>
              </a:gs>
              <a:gs pos="100000">
                <a:srgbClr val="FAEBD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7C5038-6D97-449B-93BC-15205F04DEEA}"/>
              </a:ext>
            </a:extLst>
          </p:cNvPr>
          <p:cNvSpPr/>
          <p:nvPr/>
        </p:nvSpPr>
        <p:spPr>
          <a:xfrm>
            <a:off x="0" y="1"/>
            <a:ext cx="12192000" cy="579000"/>
          </a:xfrm>
          <a:prstGeom prst="rect">
            <a:avLst/>
          </a:prstGeom>
          <a:solidFill>
            <a:srgbClr val="FAE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1B6121-E034-43D4-9695-682E60673F30}"/>
              </a:ext>
            </a:extLst>
          </p:cNvPr>
          <p:cNvSpPr txBox="1"/>
          <p:nvPr/>
        </p:nvSpPr>
        <p:spPr>
          <a:xfrm>
            <a:off x="0" y="0"/>
            <a:ext cx="399413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 02.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소개</a:t>
            </a: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F1501-2C04-4AD7-8C1E-E3F16CA215CC}"/>
              </a:ext>
            </a:extLst>
          </p:cNvPr>
          <p:cNvSpPr/>
          <p:nvPr/>
        </p:nvSpPr>
        <p:spPr>
          <a:xfrm>
            <a:off x="119062" y="109501"/>
            <a:ext cx="147638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로스트아크 로고 | 로아 인벤">
            <a:extLst>
              <a:ext uri="{FF2B5EF4-FFF2-40B4-BE49-F238E27FC236}">
                <a16:creationId xmlns:a16="http://schemas.microsoft.com/office/drawing/2014/main" id="{43AC5821-1237-4E13-BE0D-7EFADC3B3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6"/>
          <a:stretch/>
        </p:blipFill>
        <p:spPr bwMode="auto">
          <a:xfrm>
            <a:off x="10918169" y="136126"/>
            <a:ext cx="1154769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7D839C1-8B6C-4A0F-A157-DFA2A4808527}"/>
              </a:ext>
            </a:extLst>
          </p:cNvPr>
          <p:cNvSpPr>
            <a:spLocks noChangeAspect="1"/>
          </p:cNvSpPr>
          <p:nvPr/>
        </p:nvSpPr>
        <p:spPr>
          <a:xfrm>
            <a:off x="266699" y="1368549"/>
            <a:ext cx="8810156" cy="1609064"/>
          </a:xfrm>
          <a:prstGeom prst="roundRect">
            <a:avLst>
              <a:gd name="adj" fmla="val 0"/>
            </a:avLst>
          </a:prstGeom>
          <a:blipFill>
            <a:blip r:embed="rId3"/>
            <a:stretch>
              <a:fillRect/>
            </a:stretch>
          </a:blipFill>
          <a:ln>
            <a:solidFill>
              <a:srgbClr val="FAEB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4C92E-8274-4B8A-890A-9D4C8541B32B}"/>
              </a:ext>
            </a:extLst>
          </p:cNvPr>
          <p:cNvSpPr txBox="1"/>
          <p:nvPr/>
        </p:nvSpPr>
        <p:spPr>
          <a:xfrm>
            <a:off x="266699" y="825234"/>
            <a:ext cx="32861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비브린</a:t>
            </a:r>
            <a:r>
              <a: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큐브 콘텐츠 </a:t>
            </a:r>
            <a:r>
              <a:rPr lang="en-US" altLang="ko-KR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3/3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8E735-F4F4-DB2F-BAF6-7B29A2F48783}"/>
              </a:ext>
            </a:extLst>
          </p:cNvPr>
          <p:cNvSpPr txBox="1"/>
          <p:nvPr/>
        </p:nvSpPr>
        <p:spPr>
          <a:xfrm>
            <a:off x="266698" y="3120818"/>
            <a:ext cx="7597141" cy="14857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</a:t>
            </a:r>
            <a:endParaRPr lang="en-US" altLang="ko-KR" sz="2000" dirty="0">
              <a:solidFill>
                <a:srgbClr val="FAEBD3"/>
              </a:solidFill>
              <a:latin typeface="리디바탕" panose="020B0600000101010101" pitchFamily="34" charset="-127"/>
              <a:ea typeface="리디바탕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보상으로 토큰을 획득하며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각종 아이템으로 교환 할 수 있습니다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입장 횟수 제한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토큰 획득 제한은 없지만 아이템 교환 횟수 제한이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적용됩니다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해당 콘텐츠에서는 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PVP </a:t>
            </a:r>
            <a:r>
              <a:rPr lang="ko-KR" altLang="en-US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경험치를 획득하지 않습니다</a:t>
            </a:r>
            <a:r>
              <a:rPr lang="en-US" altLang="ko-KR" sz="1400" dirty="0">
                <a:solidFill>
                  <a:srgbClr val="FAEBD3"/>
                </a:solidFill>
                <a:latin typeface="리디바탕" panose="020B0600000101010101" pitchFamily="34" charset="-127"/>
                <a:ea typeface="리디바탕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315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8465</TotalTime>
  <Words>4573</Words>
  <Application>Microsoft Office PowerPoint</Application>
  <PresentationFormat>와이드스크린</PresentationFormat>
  <Paragraphs>1042</Paragraphs>
  <Slides>81</Slides>
  <Notes>34</Notes>
  <HiddenSlides>1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7" baseType="lpstr">
      <vt:lpstr>리디바탕</vt:lpstr>
      <vt:lpstr>맑은 고딕</vt:lpstr>
      <vt:lpstr>빛의 계승자 Bold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WooChi SIN</dc:creator>
  <cp:lastModifiedBy>WooChi SIN</cp:lastModifiedBy>
  <cp:revision>616</cp:revision>
  <dcterms:created xsi:type="dcterms:W3CDTF">2024-10-29T05:59:45Z</dcterms:created>
  <dcterms:modified xsi:type="dcterms:W3CDTF">2024-11-15T15:28:33Z</dcterms:modified>
</cp:coreProperties>
</file>